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48"/>
  </p:notesMasterIdLst>
  <p:sldIdLst>
    <p:sldId id="257" r:id="rId8"/>
    <p:sldId id="279" r:id="rId9"/>
    <p:sldId id="280" r:id="rId10"/>
    <p:sldId id="281" r:id="rId11"/>
    <p:sldId id="282" r:id="rId12"/>
    <p:sldId id="283" r:id="rId13"/>
    <p:sldId id="284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58" r:id="rId35"/>
    <p:sldId id="263" r:id="rId36"/>
    <p:sldId id="259" r:id="rId37"/>
    <p:sldId id="260" r:id="rId38"/>
    <p:sldId id="261" r:id="rId39"/>
    <p:sldId id="262" r:id="rId40"/>
    <p:sldId id="264" r:id="rId41"/>
    <p:sldId id="265" r:id="rId42"/>
    <p:sldId id="266" r:id="rId43"/>
    <p:sldId id="267" r:id="rId44"/>
    <p:sldId id="268" r:id="rId45"/>
    <p:sldId id="269" r:id="rId46"/>
    <p:sldId id="27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D266C-0C91-4D33-AF38-10E435AC97B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86191-53A9-490D-9242-2A718DB38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1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FA8DCD3-6367-4839-A967-CA344C74B567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CB7E1F1-D91F-42CC-BC9A-20694F948474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38488E6-D111-4EBF-949B-D49B9A41932A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3C65EA3-55AC-4E3E-98DC-273FE8752968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C3B8271-B870-4BEE-8642-187E236EF31C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45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541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3" tIns="45712" rIns="91423" bIns="45712"/>
          <a:lstStyle/>
          <a:p>
            <a:endParaRPr lang="en-US" altLang="en-US" smtClean="0"/>
          </a:p>
        </p:txBody>
      </p:sp>
      <p:sp>
        <p:nvSpPr>
          <p:cNvPr id="145413" name="Slide Number Placeholder 3"/>
          <p:cNvSpPr txBox="1">
            <a:spLocks noGrp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23846E8-77C4-493D-85CE-59FB324A6A54}" type="slidenum">
              <a:rPr kumimoji="0" lang="en-US" altLang="en-US" sz="1200">
                <a:solidFill>
                  <a:prstClr val="black"/>
                </a:solidFill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kumimoji="0" lang="en-US" alt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C6B449E-9038-40F9-BD56-E5D58DC2E08E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464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643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3" tIns="45712" rIns="91423" bIns="45712"/>
          <a:lstStyle/>
          <a:p>
            <a:endParaRPr lang="en-US" altLang="en-US" smtClean="0"/>
          </a:p>
        </p:txBody>
      </p:sp>
      <p:sp>
        <p:nvSpPr>
          <p:cNvPr id="146437" name="Slide Number Placeholder 3"/>
          <p:cNvSpPr txBox="1">
            <a:spLocks noGrp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8CCCD0D-0CF6-44E6-87C9-3BDC7444377E}" type="slidenum">
              <a:rPr kumimoji="0" lang="en-US" altLang="en-US" sz="1200">
                <a:solidFill>
                  <a:prstClr val="black"/>
                </a:solidFill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kumimoji="0" lang="en-US" alt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828A7C1-F0E4-46A1-AF22-E0B20B5756A9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47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6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3" tIns="45712" rIns="91423" bIns="45712"/>
          <a:lstStyle/>
          <a:p>
            <a:endParaRPr lang="en-US" altLang="en-US" smtClean="0"/>
          </a:p>
        </p:txBody>
      </p:sp>
      <p:sp>
        <p:nvSpPr>
          <p:cNvPr id="147461" name="Slide Number Placeholder 3"/>
          <p:cNvSpPr txBox="1">
            <a:spLocks noGrp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3739D2D-3288-43BA-8437-2777D7D2232A}" type="slidenum">
              <a:rPr kumimoji="0" lang="en-US" altLang="en-US" sz="1200">
                <a:solidFill>
                  <a:prstClr val="black"/>
                </a:solidFill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kumimoji="0" lang="en-US" alt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434C99B-B8B6-4969-9B43-23BC2405C1C3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484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3" tIns="45712" rIns="91423" bIns="45712"/>
          <a:lstStyle/>
          <a:p>
            <a:endParaRPr lang="en-US" altLang="en-US" smtClean="0"/>
          </a:p>
        </p:txBody>
      </p:sp>
      <p:sp>
        <p:nvSpPr>
          <p:cNvPr id="148485" name="Slide Number Placeholder 3"/>
          <p:cNvSpPr txBox="1">
            <a:spLocks noGrp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7BDA69F-08DD-428E-96B4-B8FC899F8973}" type="slidenum">
              <a:rPr kumimoji="0" lang="en-US" altLang="en-US" sz="1200">
                <a:solidFill>
                  <a:prstClr val="black"/>
                </a:solidFill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kumimoji="0" lang="en-US" alt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202EB01-14E5-443E-9DC9-C0514DAF1D40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49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3" tIns="45712" rIns="91423" bIns="45712"/>
          <a:lstStyle/>
          <a:p>
            <a:endParaRPr lang="en-US" altLang="en-US" smtClean="0"/>
          </a:p>
        </p:txBody>
      </p:sp>
      <p:sp>
        <p:nvSpPr>
          <p:cNvPr id="149509" name="Slide Number Placeholder 3"/>
          <p:cNvSpPr txBox="1">
            <a:spLocks noGrp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B22096A-95E5-49FA-9DD9-A0E16B3EF9A7}" type="slidenum">
              <a:rPr kumimoji="0" lang="en-US" altLang="en-US" sz="1200">
                <a:solidFill>
                  <a:prstClr val="black"/>
                </a:solidFill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kumimoji="0" lang="en-US" alt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DB1EB44-CEE8-4D73-A12D-70D65EA5D81C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50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3" tIns="45712" rIns="91423" bIns="45712"/>
          <a:lstStyle/>
          <a:p>
            <a:endParaRPr lang="en-US" altLang="en-US" smtClean="0"/>
          </a:p>
        </p:txBody>
      </p:sp>
      <p:sp>
        <p:nvSpPr>
          <p:cNvPr id="150533" name="Slide Number Placeholder 3"/>
          <p:cNvSpPr txBox="1">
            <a:spLocks noGrp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9550BCA-07D0-48C9-88D9-4B1670FEEFA9}" type="slidenum">
              <a:rPr kumimoji="0" lang="en-US" altLang="en-US" sz="1200">
                <a:solidFill>
                  <a:prstClr val="black"/>
                </a:solidFill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kumimoji="0" lang="en-US" alt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09E660F-70A9-4078-BB0A-AA2254BA5DC8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515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155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3" tIns="45712" rIns="91423" bIns="45712"/>
          <a:lstStyle/>
          <a:p>
            <a:endParaRPr lang="en-US" altLang="en-US" smtClean="0"/>
          </a:p>
        </p:txBody>
      </p:sp>
      <p:sp>
        <p:nvSpPr>
          <p:cNvPr id="151557" name="Slide Number Placeholder 3"/>
          <p:cNvSpPr txBox="1">
            <a:spLocks noGrp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B37BA861-AEC2-4D6F-ABDA-0A8B8E8244A6}" type="slidenum">
              <a:rPr kumimoji="0" lang="en-US" altLang="en-US" sz="1200">
                <a:solidFill>
                  <a:prstClr val="black"/>
                </a:solidFill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kumimoji="0" lang="en-US" alt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7B40156-882F-4FD4-A89E-0CD1BE653B3C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52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258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3" tIns="45712" rIns="91423" bIns="45712"/>
          <a:lstStyle/>
          <a:p>
            <a:endParaRPr lang="en-US" altLang="en-US" smtClean="0"/>
          </a:p>
        </p:txBody>
      </p:sp>
      <p:sp>
        <p:nvSpPr>
          <p:cNvPr id="152581" name="Slide Number Placeholder 3"/>
          <p:cNvSpPr txBox="1">
            <a:spLocks noGrp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BE23ABB-F276-401A-BFF3-818106AA5CD9}" type="slidenum">
              <a:rPr kumimoji="0" lang="en-US" altLang="en-US" sz="1200">
                <a:solidFill>
                  <a:prstClr val="black"/>
                </a:solidFill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kumimoji="0" lang="en-US" alt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1DB56F1-F531-4FCA-8A7D-C0F4430620D2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53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3" tIns="45712" rIns="91423" bIns="45712"/>
          <a:lstStyle/>
          <a:p>
            <a:endParaRPr lang="en-US" altLang="en-US" smtClean="0"/>
          </a:p>
        </p:txBody>
      </p:sp>
      <p:sp>
        <p:nvSpPr>
          <p:cNvPr id="153605" name="Slide Number Placeholder 3"/>
          <p:cNvSpPr txBox="1">
            <a:spLocks noGrp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169D755-A42A-4ADA-86C2-1526E0956400}" type="slidenum">
              <a:rPr kumimoji="0" lang="en-US" altLang="en-US" sz="1200">
                <a:solidFill>
                  <a:prstClr val="black"/>
                </a:solidFill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kumimoji="0" lang="en-US" alt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C51AFFA-AF1C-4A53-8B8C-C5EBED9F46C2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54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462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3" tIns="45712" rIns="91423" bIns="45712"/>
          <a:lstStyle/>
          <a:p>
            <a:endParaRPr lang="en-US" altLang="en-US" smtClean="0"/>
          </a:p>
        </p:txBody>
      </p:sp>
      <p:sp>
        <p:nvSpPr>
          <p:cNvPr id="154629" name="Slide Number Placeholder 3"/>
          <p:cNvSpPr txBox="1">
            <a:spLocks noGrp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2A7E06F-29F9-48DD-8AEF-72F485E836BE}" type="slidenum">
              <a:rPr kumimoji="0" lang="en-US" altLang="en-US" sz="1200">
                <a:solidFill>
                  <a:prstClr val="black"/>
                </a:solidFill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kumimoji="0" lang="en-US" alt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03852A7-1BFE-4FCC-8216-E3F699823D9A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55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565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3" tIns="45712" rIns="91423" bIns="45712"/>
          <a:lstStyle/>
          <a:p>
            <a:endParaRPr lang="en-US" altLang="en-US" smtClean="0"/>
          </a:p>
        </p:txBody>
      </p:sp>
      <p:sp>
        <p:nvSpPr>
          <p:cNvPr id="155653" name="Slide Number Placeholder 3"/>
          <p:cNvSpPr txBox="1">
            <a:spLocks noGrp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B27280D-35F7-4CC1-A658-DCAF616024ED}" type="slidenum">
              <a:rPr kumimoji="0" lang="en-US" altLang="en-US" sz="1200">
                <a:solidFill>
                  <a:prstClr val="black"/>
                </a:solidFill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kumimoji="0" lang="en-US" alt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FA6DF2C-B4D5-45CC-8F2C-445ADAFD0F60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566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3" tIns="45712" rIns="91423" bIns="45712"/>
          <a:lstStyle/>
          <a:p>
            <a:endParaRPr lang="en-US" altLang="en-US" smtClean="0"/>
          </a:p>
        </p:txBody>
      </p:sp>
      <p:sp>
        <p:nvSpPr>
          <p:cNvPr id="156677" name="Slide Number Placeholder 3"/>
          <p:cNvSpPr txBox="1">
            <a:spLocks noGrp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0401B49-D572-426E-B21F-C653EB33E97F}" type="slidenum">
              <a:rPr kumimoji="0" lang="en-US" altLang="en-US" sz="1200">
                <a:solidFill>
                  <a:prstClr val="black"/>
                </a:solidFill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kumimoji="0" lang="en-US" alt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47873-83B7-4AAC-9842-D750A820466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A762E4A-F446-4126-9A00-D9170EA2456A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81597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81597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81597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81597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519A4CF-9F6B-4066-8D8F-20EA26DEB287}" type="slidenum">
              <a:rPr lang="ar-SA" alt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36</a:t>
            </a:fld>
            <a:endParaRPr lang="en-US" altLang="en-US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81597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81597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81597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81597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A497C20-6B96-44AF-8254-D4ED56287243}" type="slidenum">
              <a:rPr lang="ar-SA" alt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37</a:t>
            </a:fld>
            <a:endParaRPr lang="en-US" altLang="en-US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81597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81597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81597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81597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DB83859-5B02-43B8-A117-1E764EABE38D}" type="slidenum">
              <a:rPr lang="ar-SA" alt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38</a:t>
            </a:fld>
            <a:endParaRPr lang="en-US" altLang="en-US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81597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81597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81597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81597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6B28826-935C-47E2-A149-495ADDE877BF}" type="slidenum">
              <a:rPr lang="ar-SA" alt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39</a:t>
            </a:fld>
            <a:endParaRPr lang="en-US" altLang="en-US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1664E5D-C2C7-4C72-AC7E-AEEB77FD8EFF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2DDB412-51A8-4B5E-99C4-F895E023A3A4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2508B00-753F-4122-BD3B-FEA9B2DA2018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31731" indent="-281435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25741" indent="-225148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576037" indent="-225148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26333" indent="-225148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BAFDF03-936E-41E2-B403-2DBF9E3F010E}" type="slidenum">
              <a:rPr kumimoji="0" lang="en-US" altLang="en-US">
                <a:solidFill>
                  <a:prstClr val="black"/>
                </a:solidFill>
              </a:rPr>
              <a:pPr/>
              <a:t>8</a:t>
            </a:fld>
            <a:endParaRPr kumimoji="0" lang="en-US" altLang="en-US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31731" indent="-281435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25741" indent="-225148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576037" indent="-225148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26333" indent="-225148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76B965-E98C-49CA-AE35-BFE26058836F}" type="slidenum">
              <a:rPr kumimoji="0" lang="en-US" altLang="en-US">
                <a:solidFill>
                  <a:prstClr val="black"/>
                </a:solidFill>
              </a:rPr>
              <a:pPr/>
              <a:t>9</a:t>
            </a:fld>
            <a:endParaRPr kumimoji="0" lang="en-US" altLang="en-US">
              <a:solidFill>
                <a:prstClr val="black"/>
              </a:solidFill>
            </a:endParaRPr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 anchor="b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B3594AD-308C-415C-B440-2C1CCD518FA1}" type="slidenum">
              <a:rPr kumimoji="0" lang="en-US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kumimoji="0" lang="en-US" altLang="en-US" sz="1200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017E-3CD9-4F69-AC16-46ED0810D11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902-620B-472D-B3E9-58C969B8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017E-3CD9-4F69-AC16-46ED0810D11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902-620B-472D-B3E9-58C969B8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4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017E-3CD9-4F69-AC16-46ED0810D11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902-620B-472D-B3E9-58C969B8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68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C88F8-FA16-431B-A530-F692AF99A8F3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73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743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37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160D84-AA66-4E26-A6D0-8A4194021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4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4D764-3ECB-4903-850C-C35FAA5A2F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88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8694-4451-4D53-8E03-2BB3BD46BE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02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539E2-2D10-40A0-8E3A-888001C1DE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90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73D3-0FD5-4420-BF62-064D9D7A4F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48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B7EF7-1826-4ED7-A58A-B1DEADF105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63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ABE9C-E842-4084-9AB5-9465C1FF9A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9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017E-3CD9-4F69-AC16-46ED0810D11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902-620B-472D-B3E9-58C969B8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26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666E6-39C0-4B08-8AAF-7E9DDA0C7B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04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3B7C-1FAC-46E2-8203-632E70E1DD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67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13FA-5B6B-4D5E-8DD7-EC06CDFF2D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91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FDC0-CE12-4AAA-93E1-3A5EED5B4D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10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5F604-CBF2-4F0A-B022-18E08278FF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16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743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37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160D84-AA66-4E26-A6D0-8A4194021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92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4D764-3ECB-4903-850C-C35FAA5A2F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43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8694-4451-4D53-8E03-2BB3BD46BE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10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539E2-2D10-40A0-8E3A-888001C1DE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61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73D3-0FD5-4420-BF62-064D9D7A4F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2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017E-3CD9-4F69-AC16-46ED0810D11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902-620B-472D-B3E9-58C969B8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38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B7EF7-1826-4ED7-A58A-B1DEADF105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34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ABE9C-E842-4084-9AB5-9465C1FF9A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78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666E6-39C0-4B08-8AAF-7E9DDA0C7B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11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3B7C-1FAC-46E2-8203-632E70E1DD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82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13FA-5B6B-4D5E-8DD7-EC06CDFF2D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69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FDC0-CE12-4AAA-93E1-3A5EED5B4D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76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5F604-CBF2-4F0A-B022-18E08278FF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69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743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37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160D84-AA66-4E26-A6D0-8A4194021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861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4D764-3ECB-4903-850C-C35FAA5A2F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54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8694-4451-4D53-8E03-2BB3BD46BE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2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017E-3CD9-4F69-AC16-46ED0810D11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902-620B-472D-B3E9-58C969B8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34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539E2-2D10-40A0-8E3A-888001C1DE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27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73D3-0FD5-4420-BF62-064D9D7A4F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72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B7EF7-1826-4ED7-A58A-B1DEADF105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37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ABE9C-E842-4084-9AB5-9465C1FF9A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666E6-39C0-4B08-8AAF-7E9DDA0C7B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43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3B7C-1FAC-46E2-8203-632E70E1DD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96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13FA-5B6B-4D5E-8DD7-EC06CDFF2D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41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FDC0-CE12-4AAA-93E1-3A5EED5B4D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853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5F604-CBF2-4F0A-B022-18E08278FF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818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743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37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160D84-AA66-4E26-A6D0-8A4194021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8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017E-3CD9-4F69-AC16-46ED0810D11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902-620B-472D-B3E9-58C969B8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1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4D764-3ECB-4903-850C-C35FAA5A2F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453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8694-4451-4D53-8E03-2BB3BD46BE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159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539E2-2D10-40A0-8E3A-888001C1DE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182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73D3-0FD5-4420-BF62-064D9D7A4F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75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B7EF7-1826-4ED7-A58A-B1DEADF105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98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ABE9C-E842-4084-9AB5-9465C1FF9A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467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666E6-39C0-4B08-8AAF-7E9DDA0C7B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69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3B7C-1FAC-46E2-8203-632E70E1DD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706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13FA-5B6B-4D5E-8DD7-EC06CDFF2D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0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FDC0-CE12-4AAA-93E1-3A5EED5B4D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4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017E-3CD9-4F69-AC16-46ED0810D11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902-620B-472D-B3E9-58C969B8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898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5F604-CBF2-4F0A-B022-18E08278FF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4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743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37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160D84-AA66-4E26-A6D0-8A4194021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32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4D764-3ECB-4903-850C-C35FAA5A2F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860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8694-4451-4D53-8E03-2BB3BD46BE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527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539E2-2D10-40A0-8E3A-888001C1DE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01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73D3-0FD5-4420-BF62-064D9D7A4F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391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B7EF7-1826-4ED7-A58A-B1DEADF105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154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ABE9C-E842-4084-9AB5-9465C1FF9A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73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666E6-39C0-4B08-8AAF-7E9DDA0C7B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46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3B7C-1FAC-46E2-8203-632E70E1DD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5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017E-3CD9-4F69-AC16-46ED0810D11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902-620B-472D-B3E9-58C969B8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143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13FA-5B6B-4D5E-8DD7-EC06CDFF2D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841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FDC0-CE12-4AAA-93E1-3A5EED5B4D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694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5F604-CBF2-4F0A-B022-18E08278FF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833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743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37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160D84-AA66-4E26-A6D0-8A4194021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329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4D764-3ECB-4903-850C-C35FAA5A2F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200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8694-4451-4D53-8E03-2BB3BD46BE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472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539E2-2D10-40A0-8E3A-888001C1DE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728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73D3-0FD5-4420-BF62-064D9D7A4F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381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B7EF7-1826-4ED7-A58A-B1DEADF105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300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ABE9C-E842-4084-9AB5-9465C1FF9A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5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017E-3CD9-4F69-AC16-46ED0810D11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902-620B-472D-B3E9-58C969B8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725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666E6-39C0-4B08-8AAF-7E9DDA0C7B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71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3B7C-1FAC-46E2-8203-632E70E1DD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577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13FA-5B6B-4D5E-8DD7-EC06CDFF2D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492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FDC0-CE12-4AAA-93E1-3A5EED5B4D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842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5F604-CBF2-4F0A-B022-18E08278FF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5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017E-3CD9-4F69-AC16-46ED0810D11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3902-620B-472D-B3E9-58C969B8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5017E-3CD9-4F69-AC16-46ED0810D113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43902-620B-472D-B3E9-58C969B8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6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34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5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6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7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64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8C7F3F17-6C1B-43AC-A678-83744A72DD6C}" type="slidenum">
              <a:rPr kumimoji="1"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kumimoji="1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313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34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5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6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7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64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8C7F3F17-6C1B-43AC-A678-83744A72DD6C}" type="slidenum">
              <a:rPr kumimoji="1"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kumimoji="1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698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34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5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6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7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64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8C7F3F17-6C1B-43AC-A678-83744A72DD6C}" type="slidenum">
              <a:rPr kumimoji="1"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kumimoji="1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876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34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5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6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7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64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8C7F3F17-6C1B-43AC-A678-83744A72DD6C}" type="slidenum">
              <a:rPr kumimoji="1"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kumimoji="1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684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34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5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6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7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64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8C7F3F17-6C1B-43AC-A678-83744A72DD6C}" type="slidenum">
              <a:rPr kumimoji="1"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kumimoji="1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011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34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5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6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37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64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8C7F3F17-6C1B-43AC-A678-83744A72DD6C}" type="slidenum">
              <a:rPr kumimoji="1"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kumimoji="1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405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Recognizing specific objects</a:t>
            </a:r>
            <a:br>
              <a:rPr lang="en-US" dirty="0" smtClean="0"/>
            </a:br>
            <a:r>
              <a:rPr lang="en-US" dirty="0" smtClean="0"/>
              <a:t>Matching with SIFT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362200"/>
            <a:ext cx="363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suggestion Lowe, 1999,2004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altLang="ko-KR" smtClean="0">
                <a:ea typeface="Gulim" pitchFamily="34" charset="-127"/>
              </a:rPr>
              <a:t>Matching SIFT features</a:t>
            </a:r>
            <a:endParaRPr lang="en-US" altLang="en-US" smtClean="0">
              <a:ea typeface="Gulim" pitchFamily="34" charset="-127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762000" y="1828800"/>
            <a:ext cx="7772400" cy="4114800"/>
          </a:xfrm>
        </p:spPr>
        <p:txBody>
          <a:bodyPr lIns="91440" tIns="45720" rIns="91440" bIns="45720"/>
          <a:lstStyle/>
          <a:p>
            <a:r>
              <a:rPr lang="en-US" altLang="en-US" smtClean="0"/>
              <a:t>Given a feature in I</a:t>
            </a:r>
            <a:r>
              <a:rPr lang="en-US" altLang="en-US" baseline="-25000" smtClean="0"/>
              <a:t>1</a:t>
            </a:r>
            <a:r>
              <a:rPr lang="en-US" altLang="en-US" smtClean="0"/>
              <a:t>, how to find the best match in I</a:t>
            </a:r>
            <a:r>
              <a:rPr lang="en-US" altLang="en-US" baseline="-25000" smtClean="0"/>
              <a:t>2</a:t>
            </a:r>
            <a:r>
              <a:rPr lang="en-US" altLang="en-US" smtClean="0"/>
              <a:t>?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mtClean="0"/>
              <a:t>Define distance function that compares two descriptors.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mtClean="0"/>
              <a:t>Test all the features in I</a:t>
            </a:r>
            <a:r>
              <a:rPr lang="en-US" altLang="en-US" baseline="-25000" smtClean="0"/>
              <a:t>2</a:t>
            </a:r>
            <a:r>
              <a:rPr lang="en-US" altLang="en-US" smtClean="0"/>
              <a:t>, find the one with min distance.</a:t>
            </a:r>
          </a:p>
        </p:txBody>
      </p:sp>
      <p:pic>
        <p:nvPicPr>
          <p:cNvPr id="39940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9963"/>
            <a:ext cx="30861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505200"/>
            <a:ext cx="32607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2362200" y="40719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6289675" y="4035425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9944" name="Rectangle 10"/>
          <p:cNvSpPr>
            <a:spLocks noChangeArrowheads="1"/>
          </p:cNvSpPr>
          <p:nvPr/>
        </p:nvSpPr>
        <p:spPr bwMode="auto">
          <a:xfrm>
            <a:off x="5638800" y="36909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9945" name="Rectangle 12"/>
          <p:cNvSpPr>
            <a:spLocks noChangeArrowheads="1"/>
          </p:cNvSpPr>
          <p:nvPr/>
        </p:nvSpPr>
        <p:spPr bwMode="auto">
          <a:xfrm>
            <a:off x="5334000" y="43767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V="1">
            <a:off x="2514600" y="3733800"/>
            <a:ext cx="3048000" cy="3810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2514600" y="4114800"/>
            <a:ext cx="2743200" cy="3048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2514600" y="4114800"/>
            <a:ext cx="3657600" cy="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2057400" y="58705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I</a:t>
            </a:r>
            <a:r>
              <a:rPr lang="en-US" altLang="en-US" sz="2400" baseline="-25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6172200" y="57943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I</a:t>
            </a:r>
            <a:r>
              <a:rPr lang="en-US" altLang="en-US" sz="2400" baseline="-25000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1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altLang="ko-KR" smtClean="0">
                <a:ea typeface="Gulim" pitchFamily="34" charset="-127"/>
              </a:rPr>
              <a:t>Matching SIFT features </a:t>
            </a:r>
            <a:r>
              <a:rPr lang="en-US" altLang="en-US" sz="3200" smtClean="0"/>
              <a:t>(cont’d)</a:t>
            </a:r>
          </a:p>
        </p:txBody>
      </p:sp>
      <p:sp>
        <p:nvSpPr>
          <p:cNvPr id="4096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381000" y="1600200"/>
            <a:ext cx="8305800" cy="1752600"/>
          </a:xfrm>
          <a:blipFill rotWithShape="1">
            <a:blip r:embed="rId3"/>
            <a:stretch>
              <a:fillRect l="-1175" t="-3484" b="-1045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685800" y="3429000"/>
            <a:ext cx="8124825" cy="3216275"/>
            <a:chOff x="66" y="1824"/>
            <a:chExt cx="5676" cy="2406"/>
          </a:xfrm>
        </p:grpSpPr>
        <p:pic>
          <p:nvPicPr>
            <p:cNvPr id="40965" name="Picture 2" descr="http://www.canyonstatevinyl.com/images/Picket%20Fenc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" y="1824"/>
              <a:ext cx="2718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6" name="Rectangle 4"/>
            <p:cNvSpPr>
              <a:spLocks noChangeArrowheads="1"/>
            </p:cNvSpPr>
            <p:nvPr/>
          </p:nvSpPr>
          <p:spPr bwMode="auto">
            <a:xfrm>
              <a:off x="768" y="2520"/>
              <a:ext cx="192" cy="192"/>
            </a:xfrm>
            <a:prstGeom prst="rect">
              <a:avLst/>
            </a:prstGeom>
            <a:solidFill>
              <a:srgbClr val="00CC99">
                <a:alpha val="18039"/>
              </a:srgbClr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pic>
          <p:nvPicPr>
            <p:cNvPr id="40967" name="Picture 6" descr="http://www.canyonstatevinyl.com/images/Picket%20Fenc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824"/>
              <a:ext cx="2718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Rectangle 14"/>
            <p:cNvSpPr>
              <a:spLocks noChangeArrowheads="1"/>
            </p:cNvSpPr>
            <p:nvPr/>
          </p:nvSpPr>
          <p:spPr bwMode="auto">
            <a:xfrm>
              <a:off x="1395" y="3888"/>
              <a:ext cx="27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2400">
                  <a:solidFill>
                    <a:srgbClr val="FFFFFF"/>
                  </a:solidFill>
                  <a:ea typeface="ＭＳ Ｐゴシック" pitchFamily="34" charset="-128"/>
                </a:rPr>
                <a:t>I</a:t>
              </a:r>
              <a:r>
                <a:rPr kumimoji="0" lang="en-US" altLang="en-US" sz="2400" baseline="-25000">
                  <a:solidFill>
                    <a:srgbClr val="FFFFFF"/>
                  </a:solidFill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40969" name="Rectangle 8"/>
            <p:cNvSpPr>
              <a:spLocks noChangeArrowheads="1"/>
            </p:cNvSpPr>
            <p:nvPr/>
          </p:nvSpPr>
          <p:spPr bwMode="auto">
            <a:xfrm>
              <a:off x="4228" y="3888"/>
              <a:ext cx="271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2400">
                  <a:solidFill>
                    <a:srgbClr val="FFFFFF"/>
                  </a:solidFill>
                  <a:ea typeface="ＭＳ Ｐゴシック" pitchFamily="34" charset="-128"/>
                </a:rPr>
                <a:t>I</a:t>
              </a:r>
              <a:r>
                <a:rPr kumimoji="0" lang="en-US" altLang="en-US" sz="2400" baseline="-25000">
                  <a:solidFill>
                    <a:srgbClr val="FFFFFF"/>
                  </a:solidFill>
                  <a:ea typeface="ＭＳ Ｐゴシック" pitchFamily="34" charset="-128"/>
                </a:rPr>
                <a:t>2</a:t>
              </a:r>
            </a:p>
          </p:txBody>
        </p:sp>
        <p:sp>
          <p:nvSpPr>
            <p:cNvPr id="40970" name="Rectangle 9"/>
            <p:cNvSpPr>
              <a:spLocks noChangeArrowheads="1"/>
            </p:cNvSpPr>
            <p:nvPr/>
          </p:nvSpPr>
          <p:spPr bwMode="auto">
            <a:xfrm>
              <a:off x="768" y="2064"/>
              <a:ext cx="311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32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f</a:t>
              </a:r>
              <a:r>
                <a:rPr kumimoji="0" lang="en-US" altLang="en-US" sz="3200" baseline="-250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40971" name="Rectangle 10"/>
            <p:cNvSpPr>
              <a:spLocks noChangeArrowheads="1"/>
            </p:cNvSpPr>
            <p:nvPr/>
          </p:nvSpPr>
          <p:spPr bwMode="auto">
            <a:xfrm>
              <a:off x="5049" y="2520"/>
              <a:ext cx="192" cy="192"/>
            </a:xfrm>
            <a:prstGeom prst="rect">
              <a:avLst/>
            </a:prstGeom>
            <a:solidFill>
              <a:srgbClr val="00CC99">
                <a:alpha val="18039"/>
              </a:srgbClr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0972" name="Rectangle 11"/>
            <p:cNvSpPr>
              <a:spLocks noChangeArrowheads="1"/>
            </p:cNvSpPr>
            <p:nvPr/>
          </p:nvSpPr>
          <p:spPr bwMode="auto">
            <a:xfrm>
              <a:off x="5049" y="2064"/>
              <a:ext cx="31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32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f</a:t>
              </a:r>
              <a:r>
                <a:rPr kumimoji="0" lang="en-US" altLang="en-US" sz="3200" baseline="-250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84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4467225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1371600" y="762000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600">
                <a:solidFill>
                  <a:srgbClr val="FFFFFF"/>
                </a:solidFill>
                <a:ea typeface="Gulim" pitchFamily="34" charset="-127"/>
              </a:rPr>
              <a:t>Matching SIFT features </a:t>
            </a:r>
            <a:r>
              <a:rPr lang="en-US" altLang="en-US" sz="3600">
                <a:solidFill>
                  <a:srgbClr val="FFFFFF"/>
                </a:solidFill>
              </a:rPr>
              <a:t>(cont’d)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1373188" y="1822450"/>
            <a:ext cx="640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>
                <a:solidFill>
                  <a:srgbClr val="FFFFFF"/>
                </a:solidFill>
              </a:rPr>
              <a:t>Accept a match if SSD(f1,f2) &lt; t   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>
                <a:solidFill>
                  <a:srgbClr val="FFFFFF"/>
                </a:solidFill>
              </a:rPr>
              <a:t>How do we choose t?</a:t>
            </a:r>
          </a:p>
        </p:txBody>
      </p:sp>
    </p:spTree>
    <p:extLst>
      <p:ext uri="{BB962C8B-B14F-4D97-AF65-F5344CB8AC3E}">
        <p14:creationId xmlns:p14="http://schemas.microsoft.com/office/powerpoint/2010/main" val="1767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altLang="ko-KR" smtClean="0">
                <a:ea typeface="Gulim" pitchFamily="34" charset="-127"/>
              </a:rPr>
              <a:t>Matching SIFT features </a:t>
            </a:r>
            <a:r>
              <a:rPr lang="en-US" altLang="en-US" sz="3200" smtClean="0"/>
              <a:t>(cont’d)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8077200" cy="1752600"/>
          </a:xfrm>
        </p:spPr>
        <p:txBody>
          <a:bodyPr lIns="91440" tIns="45720" rIns="91440" bIns="45720"/>
          <a:lstStyle/>
          <a:p>
            <a:pPr marL="495300" indent="-495300"/>
            <a:r>
              <a:rPr lang="en-US" altLang="en-US" smtClean="0"/>
              <a:t>A better distance measure is the following:</a:t>
            </a:r>
          </a:p>
          <a:p>
            <a:pPr marL="914400" lvl="1" indent="-457200"/>
            <a:r>
              <a:rPr lang="en-US" altLang="en-US" smtClean="0"/>
              <a:t>SSD(f</a:t>
            </a:r>
            <a:r>
              <a:rPr lang="en-US" altLang="en-US" baseline="-25000" smtClean="0"/>
              <a:t>1</a:t>
            </a:r>
            <a:r>
              <a:rPr lang="en-US" altLang="en-US" smtClean="0"/>
              <a:t>, f</a:t>
            </a:r>
            <a:r>
              <a:rPr lang="en-US" altLang="en-US" baseline="-25000" smtClean="0"/>
              <a:t>2</a:t>
            </a:r>
            <a:r>
              <a:rPr lang="en-US" altLang="en-US" smtClean="0"/>
              <a:t>) / SSD(f</a:t>
            </a:r>
            <a:r>
              <a:rPr lang="en-US" altLang="en-US" baseline="-25000" smtClean="0"/>
              <a:t>1</a:t>
            </a:r>
            <a:r>
              <a:rPr lang="en-US" altLang="en-US" smtClean="0"/>
              <a:t>, f</a:t>
            </a:r>
            <a:r>
              <a:rPr lang="en-US" altLang="en-US" baseline="-25000" smtClean="0"/>
              <a:t>2</a:t>
            </a:r>
            <a:r>
              <a:rPr lang="en-US" altLang="en-US" smtClean="0"/>
              <a:t>’)</a:t>
            </a:r>
          </a:p>
          <a:p>
            <a:pPr marL="1314450" lvl="2" indent="-457200"/>
            <a:r>
              <a:rPr lang="en-US" altLang="en-US" sz="2200" smtClean="0"/>
              <a:t>f</a:t>
            </a:r>
            <a:r>
              <a:rPr lang="en-US" altLang="en-US" sz="2200" baseline="-25000" smtClean="0"/>
              <a:t>2</a:t>
            </a:r>
            <a:r>
              <a:rPr lang="en-US" altLang="en-US" sz="2200" smtClean="0"/>
              <a:t> is best SSD match to f</a:t>
            </a:r>
            <a:r>
              <a:rPr lang="en-US" altLang="en-US" sz="2200" baseline="-25000" smtClean="0"/>
              <a:t>1</a:t>
            </a:r>
            <a:r>
              <a:rPr lang="en-US" altLang="en-US" sz="2200" smtClean="0"/>
              <a:t> in I</a:t>
            </a:r>
            <a:r>
              <a:rPr lang="en-US" altLang="en-US" sz="2200" baseline="-25000" smtClean="0"/>
              <a:t>2</a:t>
            </a:r>
            <a:endParaRPr lang="en-US" altLang="en-US" sz="2200" smtClean="0"/>
          </a:p>
          <a:p>
            <a:pPr marL="1314450" lvl="2" indent="-457200"/>
            <a:r>
              <a:rPr lang="en-US" altLang="en-US" sz="2200" smtClean="0"/>
              <a:t>f</a:t>
            </a:r>
            <a:r>
              <a:rPr lang="en-US" altLang="en-US" sz="2200" baseline="-25000" smtClean="0"/>
              <a:t>2</a:t>
            </a:r>
            <a:r>
              <a:rPr lang="en-US" altLang="en-US" sz="2200" smtClean="0"/>
              <a:t>’  is  2</a:t>
            </a:r>
            <a:r>
              <a:rPr lang="en-US" altLang="en-US" sz="2200" baseline="30000" smtClean="0"/>
              <a:t>nd</a:t>
            </a:r>
            <a:r>
              <a:rPr lang="en-US" altLang="en-US" sz="2200" smtClean="0"/>
              <a:t> best SSD match to f</a:t>
            </a:r>
            <a:r>
              <a:rPr lang="en-US" altLang="en-US" sz="2200" baseline="-25000" smtClean="0"/>
              <a:t>1</a:t>
            </a:r>
            <a:r>
              <a:rPr lang="en-US" altLang="en-US" sz="2200" smtClean="0"/>
              <a:t> in I</a:t>
            </a:r>
            <a:r>
              <a:rPr lang="en-US" altLang="en-US" sz="2200" baseline="-25000" smtClean="0"/>
              <a:t>2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762000" y="3641725"/>
            <a:ext cx="8048625" cy="3216275"/>
            <a:chOff x="66" y="1824"/>
            <a:chExt cx="5676" cy="2406"/>
          </a:xfrm>
        </p:grpSpPr>
        <p:pic>
          <p:nvPicPr>
            <p:cNvPr id="43013" name="Picture 2" descr="http://www.canyonstatevinyl.com/images/Picket%20Fenc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" y="1824"/>
              <a:ext cx="2718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4" name="Rectangle 6"/>
            <p:cNvSpPr>
              <a:spLocks noChangeArrowheads="1"/>
            </p:cNvSpPr>
            <p:nvPr/>
          </p:nvSpPr>
          <p:spPr bwMode="auto">
            <a:xfrm>
              <a:off x="768" y="2520"/>
              <a:ext cx="192" cy="192"/>
            </a:xfrm>
            <a:prstGeom prst="rect">
              <a:avLst/>
            </a:prstGeom>
            <a:solidFill>
              <a:srgbClr val="00CC99">
                <a:alpha val="18039"/>
              </a:srgbClr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pic>
          <p:nvPicPr>
            <p:cNvPr id="43015" name="Picture 6" descr="http://www.canyonstatevinyl.com/images/Picket%20Fenc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824"/>
              <a:ext cx="2718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6" name="Rectangle 14"/>
            <p:cNvSpPr>
              <a:spLocks noChangeArrowheads="1"/>
            </p:cNvSpPr>
            <p:nvPr/>
          </p:nvSpPr>
          <p:spPr bwMode="auto">
            <a:xfrm>
              <a:off x="1395" y="3888"/>
              <a:ext cx="2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2400">
                  <a:solidFill>
                    <a:srgbClr val="FFFFFF"/>
                  </a:solidFill>
                  <a:ea typeface="ＭＳ Ｐゴシック" pitchFamily="34" charset="-128"/>
                </a:rPr>
                <a:t>I</a:t>
              </a:r>
              <a:r>
                <a:rPr kumimoji="0" lang="en-US" altLang="en-US" sz="2400" baseline="-25000">
                  <a:solidFill>
                    <a:srgbClr val="FFFFFF"/>
                  </a:solidFill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43017" name="Rectangle 8"/>
            <p:cNvSpPr>
              <a:spLocks noChangeArrowheads="1"/>
            </p:cNvSpPr>
            <p:nvPr/>
          </p:nvSpPr>
          <p:spPr bwMode="auto">
            <a:xfrm>
              <a:off x="4228" y="3888"/>
              <a:ext cx="27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2400">
                  <a:solidFill>
                    <a:srgbClr val="FFFFFF"/>
                  </a:solidFill>
                  <a:ea typeface="ＭＳ Ｐゴシック" pitchFamily="34" charset="-128"/>
                </a:rPr>
                <a:t>I</a:t>
              </a:r>
              <a:r>
                <a:rPr kumimoji="0" lang="en-US" altLang="en-US" sz="2400" baseline="-25000">
                  <a:solidFill>
                    <a:srgbClr val="FFFFFF"/>
                  </a:solidFill>
                  <a:ea typeface="ＭＳ Ｐゴシック" pitchFamily="34" charset="-128"/>
                </a:rPr>
                <a:t>2</a:t>
              </a:r>
            </a:p>
          </p:txBody>
        </p:sp>
        <p:sp>
          <p:nvSpPr>
            <p:cNvPr id="43018" name="Rectangle 9"/>
            <p:cNvSpPr>
              <a:spLocks noChangeArrowheads="1"/>
            </p:cNvSpPr>
            <p:nvPr/>
          </p:nvSpPr>
          <p:spPr bwMode="auto">
            <a:xfrm>
              <a:off x="768" y="2064"/>
              <a:ext cx="313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32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f</a:t>
              </a:r>
              <a:r>
                <a:rPr kumimoji="0" lang="en-US" altLang="en-US" sz="3200" baseline="-250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5049" y="2520"/>
              <a:ext cx="192" cy="192"/>
            </a:xfrm>
            <a:prstGeom prst="rect">
              <a:avLst/>
            </a:prstGeom>
            <a:solidFill>
              <a:srgbClr val="00CC99">
                <a:alpha val="18039"/>
              </a:srgbClr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auto">
            <a:xfrm>
              <a:off x="5049" y="2064"/>
              <a:ext cx="313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32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f</a:t>
              </a:r>
              <a:r>
                <a:rPr kumimoji="0" lang="en-US" altLang="en-US" sz="3200" baseline="-250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</a:p>
          </p:txBody>
        </p:sp>
        <p:sp>
          <p:nvSpPr>
            <p:cNvPr id="43021" name="Rectangle 13"/>
            <p:cNvSpPr>
              <a:spLocks noChangeArrowheads="1"/>
            </p:cNvSpPr>
            <p:nvPr/>
          </p:nvSpPr>
          <p:spPr bwMode="auto">
            <a:xfrm>
              <a:off x="4546" y="2520"/>
              <a:ext cx="192" cy="192"/>
            </a:xfrm>
            <a:prstGeom prst="rect">
              <a:avLst/>
            </a:prstGeom>
            <a:solidFill>
              <a:srgbClr val="00CC99">
                <a:alpha val="18039"/>
              </a:srgbClr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3022" name="Rectangle 14"/>
            <p:cNvSpPr>
              <a:spLocks noChangeArrowheads="1"/>
            </p:cNvSpPr>
            <p:nvPr/>
          </p:nvSpPr>
          <p:spPr bwMode="auto">
            <a:xfrm>
              <a:off x="4546" y="2064"/>
              <a:ext cx="503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32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f</a:t>
              </a:r>
              <a:r>
                <a:rPr kumimoji="0" lang="en-US" altLang="en-US" sz="3200" baseline="-250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  <a:r>
                <a:rPr kumimoji="0" lang="en-US" altLang="en-US" sz="3200" baseline="300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rPr>
                <a:t>'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8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altLang="ko-KR" smtClean="0">
                <a:ea typeface="Gulim" pitchFamily="34" charset="-127"/>
              </a:rPr>
              <a:t>Matching SIFT features </a:t>
            </a:r>
            <a:r>
              <a:rPr lang="en-US" altLang="en-US" sz="3200" smtClean="0"/>
              <a:t>(cont’d)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76400"/>
            <a:ext cx="8458200" cy="3124200"/>
          </a:xfrm>
        </p:spPr>
        <p:txBody>
          <a:bodyPr lIns="91440" tIns="45720" rIns="91440" bIns="45720"/>
          <a:lstStyle/>
          <a:p>
            <a:r>
              <a:rPr lang="en-US" altLang="en-US" smtClean="0"/>
              <a:t>Accept a match if SSD(f</a:t>
            </a:r>
            <a:r>
              <a:rPr lang="en-US" altLang="en-US" baseline="-25000" smtClean="0"/>
              <a:t>1</a:t>
            </a:r>
            <a:r>
              <a:rPr lang="en-US" altLang="en-US" smtClean="0"/>
              <a:t>, f</a:t>
            </a:r>
            <a:r>
              <a:rPr lang="en-US" altLang="en-US" baseline="-25000" smtClean="0"/>
              <a:t>2</a:t>
            </a:r>
            <a:r>
              <a:rPr lang="en-US" altLang="en-US" smtClean="0"/>
              <a:t>) / SSD(f</a:t>
            </a:r>
            <a:r>
              <a:rPr lang="en-US" altLang="en-US" baseline="-25000" smtClean="0"/>
              <a:t>1</a:t>
            </a:r>
            <a:r>
              <a:rPr lang="en-US" altLang="en-US" smtClean="0"/>
              <a:t>, f</a:t>
            </a:r>
            <a:r>
              <a:rPr lang="en-US" altLang="en-US" baseline="-25000" smtClean="0"/>
              <a:t>2</a:t>
            </a:r>
            <a:r>
              <a:rPr lang="en-US" altLang="en-US" smtClean="0"/>
              <a:t>’) &lt; t</a:t>
            </a:r>
          </a:p>
          <a:p>
            <a:r>
              <a:rPr lang="en-US" altLang="en-US" smtClean="0">
                <a:solidFill>
                  <a:srgbClr val="FFFF00"/>
                </a:solidFill>
              </a:rPr>
              <a:t>t</a:t>
            </a:r>
            <a:r>
              <a:rPr lang="en-US" altLang="en-US" smtClean="0"/>
              <a:t>=0.8 has given good results in object recognition.</a:t>
            </a:r>
          </a:p>
          <a:p>
            <a:pPr marL="914400" lvl="1" indent="-457200"/>
            <a:r>
              <a:rPr lang="en-US" altLang="en-US" smtClean="0"/>
              <a:t>90% of false matches were eliminated.</a:t>
            </a:r>
          </a:p>
          <a:p>
            <a:pPr marL="914400" lvl="1" indent="-457200"/>
            <a:r>
              <a:rPr lang="en-US" altLang="en-US" smtClean="0"/>
              <a:t>Less than 5% of correct matches were discarded</a:t>
            </a:r>
          </a:p>
        </p:txBody>
      </p:sp>
      <p:pic>
        <p:nvPicPr>
          <p:cNvPr id="44036" name="Picture 4" descr="plot-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41910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6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 txBox="1">
            <a:spLocks noChangeArrowheads="1"/>
          </p:cNvSpPr>
          <p:nvPr/>
        </p:nvSpPr>
        <p:spPr bwMode="auto">
          <a:xfrm>
            <a:off x="838200" y="685800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Variations of SIFT features</a:t>
            </a:r>
          </a:p>
        </p:txBody>
      </p:sp>
      <p:sp>
        <p:nvSpPr>
          <p:cNvPr id="59395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38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600"/>
              <a:t>PCA-SIFT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60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600"/>
              <a:t>SURF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60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600"/>
              <a:t>GLOH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8433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SURF: Speeded Up Robust Features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8001000" cy="4114800"/>
          </a:xfrm>
        </p:spPr>
        <p:txBody>
          <a:bodyPr lIns="91440" tIns="45720" rIns="91440" bIns="45720"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Speed-up computations by fast approximation of   (</a:t>
            </a:r>
            <a:r>
              <a:rPr lang="en-US" sz="2800" dirty="0" err="1" smtClean="0"/>
              <a:t>i</a:t>
            </a:r>
            <a:r>
              <a:rPr lang="en-US" sz="2800" dirty="0" smtClean="0"/>
              <a:t>) Hessian matrix and (ii) descriptor using “integral  images”.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What is an “integral image”?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81000" y="5943600"/>
            <a:ext cx="853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>
                <a:solidFill>
                  <a:srgbClr val="FFFF00"/>
                </a:solidFill>
                <a:latin typeface="Arial" pitchFamily="34" charset="0"/>
              </a:rPr>
              <a:t>Herbert Bay, Tinne Tuytelaars, and Luc Van Gool, “SURF: Speeded Up Robust Features”, </a:t>
            </a:r>
            <a:r>
              <a:rPr kumimoji="0" lang="en-US" altLang="en-US" sz="1600" b="1">
                <a:solidFill>
                  <a:srgbClr val="FFFF00"/>
                </a:solidFill>
                <a:latin typeface="Arial" pitchFamily="34" charset="0"/>
              </a:rPr>
              <a:t>European Computer Vision Conference (ECCV),</a:t>
            </a:r>
            <a:r>
              <a:rPr kumimoji="0" lang="en-US" altLang="en-US" sz="1600">
                <a:solidFill>
                  <a:srgbClr val="FFFF00"/>
                </a:solidFill>
                <a:latin typeface="Arial" pitchFamily="34" charset="0"/>
              </a:rPr>
              <a:t> 2006. </a:t>
            </a:r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224213"/>
            <a:ext cx="3886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2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Integral Image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7772400" cy="4114800"/>
          </a:xfrm>
        </p:spPr>
        <p:txBody>
          <a:bodyPr lIns="91440" tIns="45720" rIns="91440" bIns="45720"/>
          <a:lstStyle/>
          <a:p>
            <a:r>
              <a:rPr lang="en-US" altLang="en-US" sz="2400" smtClean="0"/>
              <a:t>The integral image I</a:t>
            </a:r>
            <a:r>
              <a:rPr lang="en-US" altLang="en-US" sz="2400" baseline="-25000" smtClean="0"/>
              <a:t>Σ</a:t>
            </a:r>
            <a:r>
              <a:rPr lang="en-US" altLang="en-US" sz="2400" smtClean="0"/>
              <a:t>(x,y) of an image I(x, y) represents the sum of all pixels in I(x,y) of a rectangular region formed by (0,0) and (x,y).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.</a:t>
            </a:r>
          </a:p>
          <a:p>
            <a:endParaRPr lang="en-US" altLang="en-US" sz="2400" smtClean="0"/>
          </a:p>
          <a:p>
            <a:pPr lvl="1"/>
            <a:endParaRPr lang="en-US" altLang="en-US" sz="2400" smtClean="0"/>
          </a:p>
        </p:txBody>
      </p:sp>
      <p:pic>
        <p:nvPicPr>
          <p:cNvPr id="655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5794375"/>
            <a:ext cx="2195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9"/>
          <p:cNvSpPr>
            <a:spLocks noChangeArrowheads="1"/>
          </p:cNvSpPr>
          <p:nvPr/>
        </p:nvSpPr>
        <p:spPr bwMode="auto">
          <a:xfrm>
            <a:off x="5257800" y="3276600"/>
            <a:ext cx="3581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Using integral images, it takes only </a:t>
            </a:r>
            <a:r>
              <a:rPr lang="en-US" altLang="en-US" sz="2400">
                <a:solidFill>
                  <a:srgbClr val="FFC000"/>
                </a:solidFill>
              </a:rPr>
              <a:t>four</a:t>
            </a:r>
            <a:r>
              <a:rPr lang="en-US" altLang="en-US" sz="2400">
                <a:solidFill>
                  <a:srgbClr val="FFFFFF"/>
                </a:solidFill>
              </a:rPr>
              <a:t> array references to calculate the sum of pixels over a rectangular region of any size.</a:t>
            </a:r>
          </a:p>
        </p:txBody>
      </p:sp>
      <p:grpSp>
        <p:nvGrpSpPr>
          <p:cNvPr id="65542" name="Group 13"/>
          <p:cNvGrpSpPr>
            <a:grpSpLocks/>
          </p:cNvGrpSpPr>
          <p:nvPr/>
        </p:nvGrpSpPr>
        <p:grpSpPr bwMode="auto">
          <a:xfrm>
            <a:off x="609600" y="3276600"/>
            <a:ext cx="4481513" cy="2960688"/>
            <a:chOff x="609600" y="3505200"/>
            <a:chExt cx="4481513" cy="2960305"/>
          </a:xfrm>
        </p:grpSpPr>
        <p:pic>
          <p:nvPicPr>
            <p:cNvPr id="6554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505200"/>
              <a:ext cx="4481513" cy="296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4" name="Rectangle 12"/>
            <p:cNvSpPr>
              <a:spLocks noChangeArrowheads="1"/>
            </p:cNvSpPr>
            <p:nvPr/>
          </p:nvSpPr>
          <p:spPr bwMode="auto">
            <a:xfrm>
              <a:off x="990600" y="5334000"/>
              <a:ext cx="1905000" cy="685800"/>
            </a:xfrm>
            <a:prstGeom prst="rect">
              <a:avLst/>
            </a:prstGeom>
            <a:solidFill>
              <a:schemeClr val="tx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aphicFrame>
          <p:nvGraphicFramePr>
            <p:cNvPr id="65545" name="Object 3"/>
            <p:cNvGraphicFramePr>
              <a:graphicFrameLocks noChangeAspect="1"/>
            </p:cNvGraphicFramePr>
            <p:nvPr/>
          </p:nvGraphicFramePr>
          <p:xfrm>
            <a:off x="990600" y="5410200"/>
            <a:ext cx="1845737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Equation" r:id="rId6" imgW="1384300" imgH="457200" progId="Equation.DSMT4">
                    <p:embed/>
                  </p:oleObj>
                </mc:Choice>
                <mc:Fallback>
                  <p:oleObj name="Equation" r:id="rId6" imgW="13843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5410200"/>
                          <a:ext cx="1845737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065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8534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SURF: Speeded Up Robust Features (cont’d)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7772400" cy="4724400"/>
          </a:xfrm>
        </p:spPr>
        <p:txBody>
          <a:bodyPr lIns="91440" tIns="45720" rIns="91440" bIns="45720"/>
          <a:lstStyle/>
          <a:p>
            <a:r>
              <a:rPr lang="en-US" altLang="en-US" smtClean="0"/>
              <a:t>Approximate  L</a:t>
            </a:r>
            <a:r>
              <a:rPr lang="en-US" altLang="en-US" baseline="-25000" smtClean="0"/>
              <a:t>xx</a:t>
            </a:r>
            <a:r>
              <a:rPr lang="en-US" altLang="en-US" smtClean="0"/>
              <a:t>, L</a:t>
            </a:r>
            <a:r>
              <a:rPr lang="en-US" altLang="en-US" baseline="-25000" smtClean="0"/>
              <a:t>yy</a:t>
            </a:r>
            <a:r>
              <a:rPr lang="en-US" altLang="en-US" smtClean="0"/>
              <a:t>, and L</a:t>
            </a:r>
            <a:r>
              <a:rPr lang="en-US" altLang="en-US" baseline="-25000" smtClean="0"/>
              <a:t>xy</a:t>
            </a:r>
            <a:r>
              <a:rPr lang="en-US" altLang="en-US" smtClean="0"/>
              <a:t> using box filters.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Can be computed very fast using integral images!</a:t>
            </a:r>
          </a:p>
          <a:p>
            <a:endParaRPr lang="en-US" altLang="en-US" smtClean="0"/>
          </a:p>
          <a:p>
            <a:pPr lvl="1"/>
            <a:endParaRPr lang="en-US" altLang="en-US" smtClean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2545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43053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762000" y="2438400"/>
            <a:ext cx="7377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(box filters shown are 9 x 9 – good approximations for a Gaussian with </a:t>
            </a:r>
            <a:r>
              <a:rPr lang="el-GR" altLang="en-US">
                <a:solidFill>
                  <a:srgbClr val="FFFFFF"/>
                </a:solidFill>
              </a:rPr>
              <a:t>σ</a:t>
            </a:r>
            <a:r>
              <a:rPr lang="en-US" altLang="en-US">
                <a:solidFill>
                  <a:srgbClr val="FFFFFF"/>
                </a:solidFill>
              </a:rPr>
              <a:t>=1.2)</a:t>
            </a:r>
          </a:p>
        </p:txBody>
      </p:sp>
      <p:sp>
        <p:nvSpPr>
          <p:cNvPr id="66567" name="Text Box 9"/>
          <p:cNvSpPr txBox="1">
            <a:spLocks noChangeArrowheads="1"/>
          </p:cNvSpPr>
          <p:nvPr/>
        </p:nvSpPr>
        <p:spPr bwMode="auto">
          <a:xfrm>
            <a:off x="365125" y="461010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derivative</a:t>
            </a:r>
          </a:p>
        </p:txBody>
      </p:sp>
      <p:sp>
        <p:nvSpPr>
          <p:cNvPr id="66568" name="Text Box 10"/>
          <p:cNvSpPr txBox="1">
            <a:spLocks noChangeArrowheads="1"/>
          </p:cNvSpPr>
          <p:nvPr/>
        </p:nvSpPr>
        <p:spPr bwMode="auto">
          <a:xfrm>
            <a:off x="2819400" y="46482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approximation</a:t>
            </a:r>
          </a:p>
        </p:txBody>
      </p:sp>
      <p:sp>
        <p:nvSpPr>
          <p:cNvPr id="66569" name="Text Box 11"/>
          <p:cNvSpPr txBox="1">
            <a:spLocks noChangeArrowheads="1"/>
          </p:cNvSpPr>
          <p:nvPr/>
        </p:nvSpPr>
        <p:spPr bwMode="auto">
          <a:xfrm>
            <a:off x="7239000" y="46482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approximation</a:t>
            </a:r>
          </a:p>
        </p:txBody>
      </p:sp>
      <p:sp>
        <p:nvSpPr>
          <p:cNvPr id="66570" name="Text Box 12"/>
          <p:cNvSpPr txBox="1">
            <a:spLocks noChangeArrowheads="1"/>
          </p:cNvSpPr>
          <p:nvPr/>
        </p:nvSpPr>
        <p:spPr bwMode="auto">
          <a:xfrm>
            <a:off x="4953000" y="464820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derivative</a:t>
            </a:r>
          </a:p>
        </p:txBody>
      </p:sp>
    </p:spTree>
    <p:extLst>
      <p:ext uri="{BB962C8B-B14F-4D97-AF65-F5344CB8AC3E}">
        <p14:creationId xmlns:p14="http://schemas.microsoft.com/office/powerpoint/2010/main" val="37079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86868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SURF: Speeded Up Robust Features (cont’d)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38400"/>
            <a:ext cx="3276600" cy="3276600"/>
          </a:xfrm>
        </p:spPr>
        <p:txBody>
          <a:bodyPr lIns="91440" tIns="45720" rIns="91440" bIns="45720"/>
          <a:lstStyle/>
          <a:p>
            <a:r>
              <a:rPr lang="en-US" altLang="zh-TW" smtClean="0">
                <a:ea typeface="PMingLiU" pitchFamily="18" charset="-120"/>
              </a:rPr>
              <a:t>In SIFT, images are repeatedly smoothed with a Gaussian and subsequently sub-sampled in order to achieve a higher level of the pyramid.</a:t>
            </a:r>
            <a:endParaRPr lang="en-US" altLang="en-US" smtClean="0"/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390366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5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ko-KR" smtClean="0">
                <a:ea typeface="Gulim" pitchFamily="34" charset="-127"/>
              </a:rPr>
              <a:t>Applications of SIFT</a:t>
            </a:r>
            <a:endParaRPr lang="en-US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ko-KR" sz="2800" smtClean="0">
                <a:ea typeface="Gulim" pitchFamily="34" charset="-127"/>
              </a:rPr>
              <a:t>Object recognition</a:t>
            </a:r>
          </a:p>
          <a:p>
            <a:r>
              <a:rPr lang="en-US" altLang="ko-KR" sz="2800" smtClean="0">
                <a:ea typeface="Gulim" pitchFamily="34" charset="-127"/>
              </a:rPr>
              <a:t>Object categorization</a:t>
            </a:r>
          </a:p>
          <a:p>
            <a:r>
              <a:rPr lang="en-US" altLang="ko-KR" sz="2800" smtClean="0">
                <a:ea typeface="Gulim" pitchFamily="34" charset="-127"/>
              </a:rPr>
              <a:t>Location recognition</a:t>
            </a:r>
          </a:p>
          <a:p>
            <a:r>
              <a:rPr lang="en-US" altLang="ko-KR" sz="2800" smtClean="0">
                <a:ea typeface="Gulim" pitchFamily="34" charset="-127"/>
              </a:rPr>
              <a:t>Robot localization</a:t>
            </a:r>
          </a:p>
          <a:p>
            <a:r>
              <a:rPr lang="en-US" altLang="ko-KR" sz="2800" smtClean="0">
                <a:ea typeface="Gulim" pitchFamily="34" charset="-127"/>
              </a:rPr>
              <a:t>Image retrieval</a:t>
            </a:r>
          </a:p>
          <a:p>
            <a:r>
              <a:rPr lang="en-US" altLang="ko-KR" sz="2800" smtClean="0">
                <a:ea typeface="Gulim" pitchFamily="34" charset="-127"/>
              </a:rPr>
              <a:t>Image panoramas</a:t>
            </a:r>
            <a:endParaRPr lang="en-US" altLang="ko-KR" sz="220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81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86106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SURF: Speeded Up Robust Features (cont’d)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3352800" cy="4038600"/>
          </a:xfrm>
        </p:spPr>
        <p:txBody>
          <a:bodyPr lIns="91440" tIns="45720" rIns="91440" bIns="45720"/>
          <a:lstStyle/>
          <a:p>
            <a:r>
              <a:rPr lang="en-US" altLang="zh-TW" sz="2400" smtClean="0">
                <a:ea typeface="PMingLiU" pitchFamily="18" charset="-120"/>
              </a:rPr>
              <a:t>Alternatively, we can use filters of larger size on the original image.</a:t>
            </a:r>
            <a:endParaRPr lang="en-US" altLang="en-US" sz="2400" smtClean="0"/>
          </a:p>
          <a:p>
            <a:endParaRPr lang="en-US" altLang="zh-TW" sz="2400" smtClean="0">
              <a:ea typeface="PMingLiU" pitchFamily="18" charset="-120"/>
            </a:endParaRPr>
          </a:p>
          <a:p>
            <a:r>
              <a:rPr lang="en-US" altLang="zh-TW" sz="2400" smtClean="0">
                <a:ea typeface="PMingLiU" pitchFamily="18" charset="-120"/>
              </a:rPr>
              <a:t>Due to using integral images, filters of any size can be applied at exactly the same speed!</a:t>
            </a:r>
          </a:p>
          <a:p>
            <a:endParaRPr lang="en-US" altLang="zh-TW" sz="2400" smtClean="0">
              <a:ea typeface="PMingLiU" pitchFamily="18" charset="-120"/>
            </a:endParaRPr>
          </a:p>
        </p:txBody>
      </p:sp>
      <p:pic>
        <p:nvPicPr>
          <p:cNvPr id="686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4398963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6"/>
          <p:cNvSpPr txBox="1">
            <a:spLocks noChangeArrowheads="1"/>
          </p:cNvSpPr>
          <p:nvPr/>
        </p:nvSpPr>
        <p:spPr bwMode="auto">
          <a:xfrm>
            <a:off x="1066800" y="6172200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000">
                <a:solidFill>
                  <a:srgbClr val="FFFFFF"/>
                </a:solidFill>
                <a:ea typeface="PMingLiU" pitchFamily="18" charset="-120"/>
              </a:rPr>
              <a:t>(see </a:t>
            </a:r>
            <a:r>
              <a:rPr kumimoji="0" lang="en-US" altLang="en-US" sz="2000">
                <a:solidFill>
                  <a:srgbClr val="FFFF00"/>
                </a:solidFill>
                <a:latin typeface="Arial" pitchFamily="34" charset="0"/>
              </a:rPr>
              <a:t>Tuytelaars’ </a:t>
            </a:r>
            <a:r>
              <a:rPr lang="en-US" altLang="zh-TW" sz="2000">
                <a:solidFill>
                  <a:srgbClr val="FFFFFF"/>
                </a:solidFill>
                <a:ea typeface="PMingLiU" pitchFamily="18" charset="-120"/>
              </a:rPr>
              <a:t>paper for details)</a:t>
            </a:r>
          </a:p>
        </p:txBody>
      </p:sp>
    </p:spTree>
    <p:extLst>
      <p:ext uri="{BB962C8B-B14F-4D97-AF65-F5344CB8AC3E}">
        <p14:creationId xmlns:p14="http://schemas.microsoft.com/office/powerpoint/2010/main" val="5441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86868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SURF: Speeded Up Robust Features (cont’d)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7772400" cy="4114800"/>
          </a:xfrm>
        </p:spPr>
        <p:txBody>
          <a:bodyPr lIns="91440" tIns="45720" rIns="91440" bIns="45720"/>
          <a:lstStyle/>
          <a:p>
            <a:endParaRPr lang="en-US" altLang="en-US" sz="2800" smtClean="0"/>
          </a:p>
          <a:p>
            <a:endParaRPr lang="en-US" altLang="en-US" sz="2800" smtClean="0"/>
          </a:p>
          <a:p>
            <a:endParaRPr lang="en-US" altLang="en-US" sz="2800" smtClean="0"/>
          </a:p>
          <a:p>
            <a:pPr lvl="1"/>
            <a:endParaRPr lang="en-US" altLang="en-US" smtClean="0"/>
          </a:p>
        </p:txBody>
      </p:sp>
      <p:sp>
        <p:nvSpPr>
          <p:cNvPr id="69636" name="Rectangle 3"/>
          <p:cNvSpPr txBox="1">
            <a:spLocks noChangeArrowheads="1"/>
          </p:cNvSpPr>
          <p:nvPr/>
        </p:nvSpPr>
        <p:spPr bwMode="auto">
          <a:xfrm>
            <a:off x="914400" y="1828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>
                <a:solidFill>
                  <a:srgbClr val="FFFFFF"/>
                </a:solidFill>
              </a:rPr>
              <a:t>Approximation of H: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600">
              <a:solidFill>
                <a:srgbClr val="FFFFFF"/>
              </a:solidFill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altLang="en-US" sz="2200">
              <a:solidFill>
                <a:srgbClr val="FFFFFF"/>
              </a:solidFill>
            </a:endParaRPr>
          </a:p>
        </p:txBody>
      </p:sp>
      <p:graphicFrame>
        <p:nvGraphicFramePr>
          <p:cNvPr id="69637" name="Object 2"/>
          <p:cNvGraphicFramePr>
            <a:graphicFrameLocks noChangeAspect="1"/>
          </p:cNvGraphicFramePr>
          <p:nvPr/>
        </p:nvGraphicFramePr>
        <p:xfrm>
          <a:off x="4800600" y="2895600"/>
          <a:ext cx="3643313" cy="26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778000" imgH="1282700" progId="Equation.DSMT4">
                  <p:embed/>
                </p:oleObj>
              </mc:Choice>
              <mc:Fallback>
                <p:oleObj name="Equation" r:id="rId4" imgW="1778000" imgH="1282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3643313" cy="26273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3048000" y="2819400"/>
            <a:ext cx="1582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Using DoG</a:t>
            </a:r>
          </a:p>
        </p:txBody>
      </p:sp>
      <p:sp>
        <p:nvSpPr>
          <p:cNvPr id="69639" name="TextBox 9"/>
          <p:cNvSpPr txBox="1">
            <a:spLocks noChangeArrowheads="1"/>
          </p:cNvSpPr>
          <p:nvPr/>
        </p:nvSpPr>
        <p:spPr bwMode="auto">
          <a:xfrm>
            <a:off x="2514600" y="4953000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Using box filters</a:t>
            </a:r>
          </a:p>
        </p:txBody>
      </p:sp>
      <p:pic>
        <p:nvPicPr>
          <p:cNvPr id="6964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3886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9641" name="Line 10"/>
          <p:cNvSpPr>
            <a:spLocks noChangeShapeType="1"/>
          </p:cNvSpPr>
          <p:nvPr/>
        </p:nvSpPr>
        <p:spPr bwMode="auto">
          <a:xfrm flipV="1">
            <a:off x="4191000" y="3505200"/>
            <a:ext cx="533400" cy="6096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69642" name="Line 11"/>
          <p:cNvSpPr>
            <a:spLocks noChangeShapeType="1"/>
          </p:cNvSpPr>
          <p:nvPr/>
        </p:nvSpPr>
        <p:spPr bwMode="auto">
          <a:xfrm>
            <a:off x="4191000" y="4114800"/>
            <a:ext cx="533400" cy="6096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87630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SURF: Speeded Up Robust Features (cont’d)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7772400" cy="4114800"/>
          </a:xfrm>
        </p:spPr>
        <p:txBody>
          <a:bodyPr lIns="91440" tIns="45720" rIns="91440" bIns="45720"/>
          <a:lstStyle/>
          <a:p>
            <a:endParaRPr lang="en-US" altLang="en-US" sz="2800" smtClean="0"/>
          </a:p>
          <a:p>
            <a:endParaRPr lang="en-US" altLang="en-US" sz="2800" smtClean="0"/>
          </a:p>
          <a:p>
            <a:endParaRPr lang="en-US" altLang="en-US" sz="2800" smtClean="0"/>
          </a:p>
          <a:p>
            <a:pPr lvl="1"/>
            <a:endParaRPr lang="en-US" altLang="en-US" smtClean="0"/>
          </a:p>
        </p:txBody>
      </p:sp>
      <p:sp>
        <p:nvSpPr>
          <p:cNvPr id="70660" name="Rectangle 3"/>
          <p:cNvSpPr txBox="1">
            <a:spLocks noChangeArrowheads="1"/>
          </p:cNvSpPr>
          <p:nvPr/>
        </p:nvSpPr>
        <p:spPr bwMode="auto">
          <a:xfrm>
            <a:off x="609600" y="18288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600">
                <a:solidFill>
                  <a:srgbClr val="FFFFFF"/>
                </a:solidFill>
              </a:rPr>
              <a:t>Instead of using a different measure for selecting the location and scale of interest points (e.g., Hessian and DOG in SIFT), SURF uses the determinant of              to find both.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60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600">
                <a:solidFill>
                  <a:srgbClr val="FFFFFF"/>
                </a:solidFill>
              </a:rPr>
              <a:t>Determinant elements must be weighted to obtain a good approximation: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endParaRPr lang="en-US" altLang="en-US" sz="2200">
              <a:solidFill>
                <a:srgbClr val="FFFFFF"/>
              </a:solidFill>
            </a:endParaRPr>
          </a:p>
        </p:txBody>
      </p:sp>
      <p:graphicFrame>
        <p:nvGraphicFramePr>
          <p:cNvPr id="70661" name="Object 3"/>
          <p:cNvGraphicFramePr>
            <a:graphicFrameLocks noChangeAspect="1"/>
          </p:cNvGraphicFramePr>
          <p:nvPr/>
        </p:nvGraphicFramePr>
        <p:xfrm>
          <a:off x="7315200" y="2667000"/>
          <a:ext cx="8842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431613" imgH="253890" progId="Equation.DSMT4">
                  <p:embed/>
                </p:oleObj>
              </mc:Choice>
              <mc:Fallback>
                <p:oleObj name="Equation" r:id="rId4" imgW="431613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667000"/>
                        <a:ext cx="884238" cy="5191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4"/>
          <p:cNvGraphicFramePr>
            <a:graphicFrameLocks noChangeAspect="1"/>
          </p:cNvGraphicFramePr>
          <p:nvPr/>
        </p:nvGraphicFramePr>
        <p:xfrm>
          <a:off x="2209800" y="5029200"/>
          <a:ext cx="4933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1916868" imgH="266584" progId="Equation.DSMT4">
                  <p:embed/>
                </p:oleObj>
              </mc:Choice>
              <mc:Fallback>
                <p:oleObj name="Equation" r:id="rId6" imgW="191686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029200"/>
                        <a:ext cx="4933950" cy="685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1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87630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SURF: Speeded Up Robust Features (cont’d)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7772400" cy="4114800"/>
          </a:xfrm>
        </p:spPr>
        <p:txBody>
          <a:bodyPr lIns="91440" tIns="45720" rIns="91440" bIns="45720"/>
          <a:lstStyle/>
          <a:p>
            <a:endParaRPr lang="en-US" altLang="en-US" sz="2800" smtClean="0"/>
          </a:p>
          <a:p>
            <a:endParaRPr lang="en-US" altLang="en-US" sz="2800" smtClean="0"/>
          </a:p>
          <a:p>
            <a:endParaRPr lang="en-US" altLang="en-US" sz="2800" smtClean="0"/>
          </a:p>
          <a:p>
            <a:pPr lvl="1"/>
            <a:endParaRPr lang="en-US" altLang="en-US" smtClean="0"/>
          </a:p>
        </p:txBody>
      </p:sp>
      <p:sp>
        <p:nvSpPr>
          <p:cNvPr id="71684" name="Rectangle 3"/>
          <p:cNvSpPr txBox="1">
            <a:spLocks noChangeArrowheads="1"/>
          </p:cNvSpPr>
          <p:nvPr/>
        </p:nvSpPr>
        <p:spPr bwMode="auto">
          <a:xfrm>
            <a:off x="609600" y="18288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600">
                <a:solidFill>
                  <a:srgbClr val="FFFFFF"/>
                </a:solidFill>
              </a:rPr>
              <a:t>Once interest points have been localized both in space and scale, the next steps are: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FFFF"/>
                </a:solidFill>
              </a:rPr>
              <a:t>	(1) Orientation assignment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FFFF"/>
                </a:solidFill>
              </a:rPr>
              <a:t>	(2) Keypoint descriptor</a:t>
            </a:r>
          </a:p>
        </p:txBody>
      </p:sp>
    </p:spTree>
    <p:extLst>
      <p:ext uri="{BB962C8B-B14F-4D97-AF65-F5344CB8AC3E}">
        <p14:creationId xmlns:p14="http://schemas.microsoft.com/office/powerpoint/2010/main" val="22519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87630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SURF: Speeded Up Robust Features (cont’d)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7772400" cy="4114800"/>
          </a:xfrm>
        </p:spPr>
        <p:txBody>
          <a:bodyPr lIns="91440" tIns="45720" rIns="91440" bIns="45720"/>
          <a:lstStyle/>
          <a:p>
            <a:endParaRPr lang="en-US" altLang="en-US" sz="2800" smtClean="0"/>
          </a:p>
          <a:p>
            <a:endParaRPr lang="en-US" altLang="en-US" sz="2800" smtClean="0"/>
          </a:p>
          <a:p>
            <a:endParaRPr lang="en-US" altLang="en-US" sz="2800" smtClean="0"/>
          </a:p>
          <a:p>
            <a:pPr lvl="1"/>
            <a:endParaRPr lang="en-US" altLang="en-US" smtClean="0"/>
          </a:p>
        </p:txBody>
      </p:sp>
      <p:sp>
        <p:nvSpPr>
          <p:cNvPr id="72708" name="Rectangle 3"/>
          <p:cNvSpPr txBox="1">
            <a:spLocks noChangeArrowheads="1"/>
          </p:cNvSpPr>
          <p:nvPr/>
        </p:nvSpPr>
        <p:spPr bwMode="auto">
          <a:xfrm>
            <a:off x="609600" y="18288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600">
                <a:solidFill>
                  <a:srgbClr val="FFFFFF"/>
                </a:solidFill>
              </a:rPr>
              <a:t>Orientation assignment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FFFF"/>
                </a:solidFill>
              </a:rPr>
              <a:t>	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0010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57200" y="2514600"/>
            <a:ext cx="4903788" cy="915988"/>
          </a:xfrm>
          <a:prstGeom prst="rect">
            <a:avLst/>
          </a:prstGeom>
          <a:solidFill>
            <a:srgbClr val="EBF7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TW">
                <a:solidFill>
                  <a:srgbClr val="000000"/>
                </a:solidFill>
                <a:latin typeface="Arial" pitchFamily="34" charset="0"/>
                <a:ea typeface="PMingLiU" pitchFamily="18" charset="-120"/>
              </a:rPr>
              <a:t>Circular neighborhood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TW">
                <a:solidFill>
                  <a:srgbClr val="000000"/>
                </a:solidFill>
                <a:latin typeface="Arial" pitchFamily="34" charset="0"/>
                <a:ea typeface="PMingLiU" pitchFamily="18" charset="-120"/>
              </a:rPr>
              <a:t>radius </a:t>
            </a:r>
            <a:r>
              <a:rPr kumimoji="0" lang="en-US" altLang="zh-TW" b="1">
                <a:solidFill>
                  <a:srgbClr val="000000"/>
                </a:solidFill>
                <a:latin typeface="Arial" pitchFamily="34" charset="0"/>
                <a:ea typeface="PMingLiU" pitchFamily="18" charset="-120"/>
              </a:rPr>
              <a:t>6</a:t>
            </a:r>
            <a:r>
              <a:rPr kumimoji="0" lang="el-GR" altLang="zh-TW" b="1">
                <a:solidFill>
                  <a:srgbClr val="000000"/>
                </a:solidFill>
                <a:ea typeface="PMingLiU" pitchFamily="18" charset="-120"/>
                <a:cs typeface="Times New Roman" pitchFamily="18" charset="0"/>
              </a:rPr>
              <a:t>σ</a:t>
            </a:r>
            <a:r>
              <a:rPr kumimoji="0" lang="en-US" altLang="zh-TW">
                <a:solidFill>
                  <a:srgbClr val="000000"/>
                </a:solidFill>
                <a:latin typeface="Arial" pitchFamily="34" charset="0"/>
                <a:ea typeface="PMingLiU" pitchFamily="18" charset="-120"/>
              </a:rPr>
              <a:t> around the interest point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TW">
                <a:solidFill>
                  <a:srgbClr val="000000"/>
                </a:solidFill>
                <a:latin typeface="Arial" pitchFamily="34" charset="0"/>
                <a:ea typeface="PMingLiU" pitchFamily="18" charset="-120"/>
              </a:rPr>
              <a:t>(</a:t>
            </a:r>
            <a:r>
              <a:rPr kumimoji="0" lang="el-GR" altLang="zh-TW" b="1">
                <a:solidFill>
                  <a:srgbClr val="000000"/>
                </a:solidFill>
                <a:ea typeface="PMingLiU" pitchFamily="18" charset="-120"/>
              </a:rPr>
              <a:t>σ</a:t>
            </a:r>
            <a:r>
              <a:rPr kumimoji="0" lang="en-US" altLang="zh-TW">
                <a:solidFill>
                  <a:srgbClr val="000000"/>
                </a:solidFill>
                <a:latin typeface="Arial" pitchFamily="34" charset="0"/>
                <a:ea typeface="PMingLiU" pitchFamily="18" charset="-120"/>
              </a:rPr>
              <a:t> = the scale at which the point was detected)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6096000" y="4953000"/>
            <a:ext cx="2362200" cy="1190625"/>
          </a:xfrm>
          <a:prstGeom prst="rect">
            <a:avLst/>
          </a:prstGeom>
          <a:solidFill>
            <a:srgbClr val="EBF7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TW">
                <a:solidFill>
                  <a:srgbClr val="000000"/>
                </a:solidFill>
                <a:latin typeface="Arial" pitchFamily="34" charset="0"/>
                <a:ea typeface="PMingLiU" pitchFamily="18" charset="-120"/>
              </a:rPr>
              <a:t>Haar wavelets (responses weighted with Gaussian)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TW">
                <a:solidFill>
                  <a:srgbClr val="000000"/>
                </a:solidFill>
                <a:latin typeface="Arial" pitchFamily="34" charset="0"/>
                <a:ea typeface="PMingLiU" pitchFamily="18" charset="-120"/>
              </a:rPr>
              <a:t>Side length = </a:t>
            </a:r>
            <a:r>
              <a:rPr kumimoji="0" lang="en-US" altLang="zh-TW" b="1">
                <a:solidFill>
                  <a:srgbClr val="000000"/>
                </a:solidFill>
                <a:latin typeface="Arial" pitchFamily="34" charset="0"/>
                <a:ea typeface="PMingLiU" pitchFamily="18" charset="-120"/>
              </a:rPr>
              <a:t>4</a:t>
            </a:r>
            <a:r>
              <a:rPr kumimoji="0" lang="el-GR" altLang="zh-TW" b="1">
                <a:solidFill>
                  <a:srgbClr val="000000"/>
                </a:solidFill>
                <a:ea typeface="PMingLiU" pitchFamily="18" charset="-120"/>
                <a:cs typeface="Times New Roman" pitchFamily="18" charset="0"/>
              </a:rPr>
              <a:t>σ</a:t>
            </a:r>
            <a:endParaRPr kumimoji="0" lang="en-US" altLang="zh-TW" b="1">
              <a:solidFill>
                <a:srgbClr val="000000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505200" y="4572000"/>
            <a:ext cx="2673350" cy="366713"/>
          </a:xfrm>
          <a:prstGeom prst="rect">
            <a:avLst/>
          </a:prstGeom>
          <a:solidFill>
            <a:srgbClr val="EBF7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TW">
                <a:solidFill>
                  <a:srgbClr val="000000"/>
                </a:solidFill>
                <a:latin typeface="Arial" pitchFamily="34" charset="0"/>
                <a:ea typeface="PMingLiU" pitchFamily="18" charset="-120"/>
              </a:rPr>
              <a:t>x response    y response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219200" y="6175375"/>
            <a:ext cx="622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Can be computed very fast using integral images!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7680325" y="2933700"/>
            <a:ext cx="6254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60</a:t>
            </a:r>
            <a:r>
              <a:rPr lang="en-US" altLang="en-US" baseline="30000">
                <a:solidFill>
                  <a:srgbClr val="000000"/>
                </a:solidFill>
              </a:rPr>
              <a:t>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aseline="30000">
                <a:solidFill>
                  <a:srgbClr val="000000"/>
                </a:solidFill>
              </a:rPr>
              <a:t>angle</a:t>
            </a:r>
            <a:endParaRPr lang="en-US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6629400" y="2590800"/>
          <a:ext cx="12192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5" imgW="863225" imgH="253890" progId="Equation.DSMT4">
                  <p:embed/>
                </p:oleObj>
              </mc:Choice>
              <mc:Fallback>
                <p:oleObj name="Equation" r:id="rId5" imgW="863225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90800"/>
                        <a:ext cx="12192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3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87630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SURF: Speeded Up Robust Features (cont’d)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0" y="2438400"/>
            <a:ext cx="3200400" cy="4114800"/>
          </a:xfrm>
        </p:spPr>
        <p:txBody>
          <a:bodyPr lIns="91440" tIns="45720" rIns="91440" bIns="45720"/>
          <a:lstStyle/>
          <a:p>
            <a:r>
              <a:rPr lang="en-US" altLang="zh-TW" sz="2200" smtClean="0">
                <a:ea typeface="PMingLiU" pitchFamily="18" charset="-120"/>
              </a:rPr>
              <a:t>Sum the response over each sub-region for d</a:t>
            </a:r>
            <a:r>
              <a:rPr lang="en-US" altLang="zh-TW" sz="2200" baseline="-25000" smtClean="0">
                <a:ea typeface="PMingLiU" pitchFamily="18" charset="-120"/>
              </a:rPr>
              <a:t>x</a:t>
            </a:r>
            <a:r>
              <a:rPr lang="en-US" altLang="zh-TW" sz="2200" smtClean="0">
                <a:ea typeface="PMingLiU" pitchFamily="18" charset="-120"/>
              </a:rPr>
              <a:t> and  d</a:t>
            </a:r>
            <a:r>
              <a:rPr lang="en-US" altLang="zh-TW" sz="2200" baseline="-25000" smtClean="0">
                <a:ea typeface="PMingLiU" pitchFamily="18" charset="-120"/>
              </a:rPr>
              <a:t>y</a:t>
            </a:r>
            <a:r>
              <a:rPr lang="en-US" altLang="zh-TW" sz="2200" smtClean="0">
                <a:ea typeface="PMingLiU" pitchFamily="18" charset="-120"/>
              </a:rPr>
              <a:t> separately.</a:t>
            </a:r>
          </a:p>
          <a:p>
            <a:r>
              <a:rPr lang="en-US" altLang="zh-TW" sz="2200" smtClean="0">
                <a:ea typeface="PMingLiU" pitchFamily="18" charset="-120"/>
              </a:rPr>
              <a:t>To bring in information about the polarity of the intensity changes, extract the sum of absolute value of the responses too. </a:t>
            </a:r>
            <a:endParaRPr lang="en-US" altLang="zh-TW" sz="2200" b="1" smtClean="0">
              <a:solidFill>
                <a:srgbClr val="FFC000"/>
              </a:solidFill>
              <a:ea typeface="PMingLiU" pitchFamily="18" charset="-120"/>
              <a:sym typeface="Wingdings" pitchFamily="2" charset="2"/>
            </a:endParaRPr>
          </a:p>
          <a:p>
            <a:pPr>
              <a:buFontTx/>
              <a:buNone/>
            </a:pPr>
            <a:endParaRPr lang="en-US" altLang="zh-TW" sz="2200" b="1" smtClean="0">
              <a:solidFill>
                <a:srgbClr val="FFC000"/>
              </a:solidFill>
              <a:ea typeface="PMingLiU" pitchFamily="18" charset="-120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altLang="zh-TW" sz="2200" b="1" smtClean="0">
                <a:solidFill>
                  <a:srgbClr val="FFC000"/>
                </a:solidFill>
                <a:ea typeface="PMingLiU" pitchFamily="18" charset="-120"/>
                <a:sym typeface="Wingdings" pitchFamily="2" charset="2"/>
              </a:rPr>
              <a:t>  Feature vector  size: </a:t>
            </a:r>
          </a:p>
          <a:p>
            <a:pPr>
              <a:buFontTx/>
              <a:buNone/>
            </a:pPr>
            <a:r>
              <a:rPr lang="en-US" altLang="zh-TW" sz="2200" b="1" smtClean="0">
                <a:solidFill>
                  <a:srgbClr val="FFC000"/>
                </a:solidFill>
                <a:ea typeface="PMingLiU" pitchFamily="18" charset="-120"/>
                <a:sym typeface="Wingdings" pitchFamily="2" charset="2"/>
              </a:rPr>
              <a:t>  4 x 16 = 64</a:t>
            </a:r>
            <a:endParaRPr lang="en-US" altLang="zh-TW" sz="2200" b="1" smtClean="0">
              <a:solidFill>
                <a:srgbClr val="FFC000"/>
              </a:solidFill>
              <a:ea typeface="PMingLiU" pitchFamily="18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90600" y="1752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endParaRPr kumimoji="1" lang="en-US" sz="2200" kern="0" dirty="0">
              <a:solidFill>
                <a:srgbClr val="FFFFFF"/>
              </a:solidFill>
            </a:endParaRPr>
          </a:p>
        </p:txBody>
      </p:sp>
      <p:pic>
        <p:nvPicPr>
          <p:cNvPr id="737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51387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600">
                <a:solidFill>
                  <a:srgbClr val="FFFFFF"/>
                </a:solidFill>
              </a:rPr>
              <a:t>Keypoint descriptor (square region of size 20</a:t>
            </a:r>
            <a:r>
              <a:rPr lang="el-GR" altLang="en-US" sz="2600">
                <a:solidFill>
                  <a:srgbClr val="FFFFFF"/>
                </a:solidFill>
                <a:cs typeface="Times New Roman" pitchFamily="18" charset="0"/>
              </a:rPr>
              <a:t>σ</a:t>
            </a:r>
            <a:r>
              <a:rPr lang="en-US" altLang="en-US" sz="2600">
                <a:solidFill>
                  <a:srgbClr val="FFFFFF"/>
                </a:solidFill>
                <a:cs typeface="Times New Roman" pitchFamily="18" charset="0"/>
              </a:rPr>
              <a:t>)</a:t>
            </a:r>
            <a:endParaRPr lang="el-GR" altLang="en-US" sz="2600">
              <a:solidFill>
                <a:srgbClr val="FFFFFF"/>
              </a:solidFill>
              <a:cs typeface="Times New Roman" pitchFamily="18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73735" name="Text Box 8"/>
          <p:cNvSpPr txBox="1">
            <a:spLocks noChangeArrowheads="1"/>
          </p:cNvSpPr>
          <p:nvPr/>
        </p:nvSpPr>
        <p:spPr bwMode="auto">
          <a:xfrm>
            <a:off x="3962400" y="2514600"/>
            <a:ext cx="793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4 x 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grid</a:t>
            </a:r>
          </a:p>
        </p:txBody>
      </p:sp>
    </p:spTree>
    <p:extLst>
      <p:ext uri="{BB962C8B-B14F-4D97-AF65-F5344CB8AC3E}">
        <p14:creationId xmlns:p14="http://schemas.microsoft.com/office/powerpoint/2010/main" val="10458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87630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SURF: Speeded Up Robust Features (cont’d)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43600" y="1905000"/>
            <a:ext cx="2971800" cy="4953000"/>
          </a:xfrm>
        </p:spPr>
        <p:txBody>
          <a:bodyPr lIns="91440" tIns="45720" rIns="91440" bIns="45720"/>
          <a:lstStyle/>
          <a:p>
            <a:r>
              <a:rPr lang="en-US" altLang="zh-TW" smtClean="0">
                <a:ea typeface="PMingLiU" pitchFamily="18" charset="-120"/>
              </a:rPr>
              <a:t>SURF-128</a:t>
            </a:r>
          </a:p>
          <a:p>
            <a:pPr lvl="1"/>
            <a:r>
              <a:rPr lang="en-US" altLang="zh-TW" smtClean="0">
                <a:ea typeface="PMingLiU" pitchFamily="18" charset="-120"/>
              </a:rPr>
              <a:t>The sum of d</a:t>
            </a:r>
            <a:r>
              <a:rPr lang="en-US" altLang="zh-TW" baseline="-25000" smtClean="0">
                <a:ea typeface="PMingLiU" pitchFamily="18" charset="-120"/>
              </a:rPr>
              <a:t>x</a:t>
            </a:r>
            <a:r>
              <a:rPr lang="en-US" altLang="zh-TW" smtClean="0">
                <a:ea typeface="PMingLiU" pitchFamily="18" charset="-120"/>
              </a:rPr>
              <a:t> and |d</a:t>
            </a:r>
            <a:r>
              <a:rPr lang="en-US" altLang="zh-TW" baseline="-25000" smtClean="0">
                <a:ea typeface="PMingLiU" pitchFamily="18" charset="-120"/>
              </a:rPr>
              <a:t>x</a:t>
            </a:r>
            <a:r>
              <a:rPr lang="en-US" altLang="zh-TW" smtClean="0">
                <a:ea typeface="PMingLiU" pitchFamily="18" charset="-120"/>
              </a:rPr>
              <a:t>| are computed separately for points where      d</a:t>
            </a:r>
            <a:r>
              <a:rPr lang="en-US" altLang="zh-TW" baseline="-25000" smtClean="0">
                <a:ea typeface="PMingLiU" pitchFamily="18" charset="-120"/>
              </a:rPr>
              <a:t>y</a:t>
            </a:r>
            <a:r>
              <a:rPr lang="en-US" altLang="zh-TW" smtClean="0">
                <a:ea typeface="PMingLiU" pitchFamily="18" charset="-120"/>
              </a:rPr>
              <a:t> &lt; 0 and d</a:t>
            </a:r>
            <a:r>
              <a:rPr lang="en-US" altLang="zh-TW" baseline="-25000" smtClean="0">
                <a:ea typeface="PMingLiU" pitchFamily="18" charset="-120"/>
              </a:rPr>
              <a:t>y</a:t>
            </a:r>
            <a:r>
              <a:rPr lang="en-US" altLang="zh-TW" smtClean="0">
                <a:ea typeface="PMingLiU" pitchFamily="18" charset="-120"/>
              </a:rPr>
              <a:t> &gt;0</a:t>
            </a:r>
          </a:p>
          <a:p>
            <a:pPr lvl="1"/>
            <a:endParaRPr lang="en-US" altLang="zh-TW" smtClean="0">
              <a:ea typeface="PMingLiU" pitchFamily="18" charset="-120"/>
            </a:endParaRPr>
          </a:p>
          <a:p>
            <a:pPr lvl="1"/>
            <a:r>
              <a:rPr lang="en-US" altLang="zh-TW" smtClean="0">
                <a:ea typeface="PMingLiU" pitchFamily="18" charset="-120"/>
              </a:rPr>
              <a:t>Similarly for the sum of d</a:t>
            </a:r>
            <a:r>
              <a:rPr lang="en-US" altLang="zh-TW" baseline="-25000" smtClean="0">
                <a:ea typeface="PMingLiU" pitchFamily="18" charset="-120"/>
              </a:rPr>
              <a:t>y</a:t>
            </a:r>
            <a:r>
              <a:rPr lang="en-US" altLang="zh-TW" smtClean="0">
                <a:ea typeface="PMingLiU" pitchFamily="18" charset="-120"/>
              </a:rPr>
              <a:t> and |d</a:t>
            </a:r>
            <a:r>
              <a:rPr lang="en-US" altLang="zh-TW" baseline="-25000" smtClean="0">
                <a:ea typeface="PMingLiU" pitchFamily="18" charset="-120"/>
              </a:rPr>
              <a:t>y</a:t>
            </a:r>
            <a:r>
              <a:rPr lang="en-US" altLang="zh-TW" smtClean="0">
                <a:ea typeface="PMingLiU" pitchFamily="18" charset="-120"/>
              </a:rPr>
              <a:t>|</a:t>
            </a:r>
          </a:p>
          <a:p>
            <a:pPr lvl="1"/>
            <a:endParaRPr lang="en-US" altLang="zh-TW" sz="1800" b="1" smtClean="0">
              <a:solidFill>
                <a:srgbClr val="FFC000"/>
              </a:solidFill>
              <a:ea typeface="PMingLiU" pitchFamily="18" charset="-120"/>
            </a:endParaRPr>
          </a:p>
          <a:p>
            <a:pPr lvl="1"/>
            <a:r>
              <a:rPr lang="en-US" altLang="zh-TW" b="1" smtClean="0">
                <a:solidFill>
                  <a:srgbClr val="FFC000"/>
                </a:solidFill>
                <a:ea typeface="PMingLiU" pitchFamily="18" charset="-120"/>
              </a:rPr>
              <a:t>More discriminatory!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828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endParaRPr kumimoji="1" lang="en-US" sz="2200" kern="0" dirty="0">
              <a:solidFill>
                <a:srgbClr val="FFFFFF"/>
              </a:solidFill>
            </a:endParaRPr>
          </a:p>
        </p:txBody>
      </p:sp>
      <p:pic>
        <p:nvPicPr>
          <p:cNvPr id="747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51387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0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SURF: Speeded Up Robust Features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7772400" cy="4114800"/>
          </a:xfrm>
        </p:spPr>
        <p:txBody>
          <a:bodyPr lIns="91440" tIns="45720" rIns="91440" bIns="45720"/>
          <a:lstStyle/>
          <a:p>
            <a:endParaRPr lang="en-US" altLang="en-US" sz="2800" smtClean="0"/>
          </a:p>
          <a:p>
            <a:r>
              <a:rPr lang="en-US" altLang="en-US" sz="2800" smtClean="0"/>
              <a:t>Has been reported to be 3 times faster than SIFT.</a:t>
            </a:r>
          </a:p>
          <a:p>
            <a:endParaRPr lang="en-US" altLang="en-US" sz="2800" smtClean="0"/>
          </a:p>
          <a:p>
            <a:r>
              <a:rPr lang="en-US" altLang="zh-TW" sz="2800" smtClean="0">
                <a:ea typeface="PMingLiU" pitchFamily="18" charset="-120"/>
              </a:rPr>
              <a:t>Less robust to illumination and viewpoint changes compared to SIFT. </a:t>
            </a:r>
          </a:p>
          <a:p>
            <a:endParaRPr lang="en-US" altLang="en-US" sz="2800" smtClean="0"/>
          </a:p>
          <a:p>
            <a:pPr lvl="1"/>
            <a:endParaRPr lang="en-US" altLang="en-US" smtClean="0"/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457200" y="5181600"/>
            <a:ext cx="8102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00"/>
                </a:solidFill>
              </a:rPr>
              <a:t>K. Mikolajczyk and C. Schmid,"A Performance Evaluation of Local Descriptors",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IEEE Transactions on Pattern Analysis and Machine Intelligence</a:t>
            </a:r>
            <a:r>
              <a:rPr lang="en-US" altLang="en-US">
                <a:solidFill>
                  <a:srgbClr val="FFFF00"/>
                </a:solidFill>
              </a:rPr>
              <a:t>, vol. 27, no. 10,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00"/>
                </a:solidFill>
              </a:rPr>
              <a:t>pp. 1615-1630, 2005. </a:t>
            </a:r>
          </a:p>
        </p:txBody>
      </p:sp>
    </p:spTree>
    <p:extLst>
      <p:ext uri="{BB962C8B-B14F-4D97-AF65-F5344CB8AC3E}">
        <p14:creationId xmlns:p14="http://schemas.microsoft.com/office/powerpoint/2010/main" val="11467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ct val="100000"/>
              </a:lnSpc>
            </a:pPr>
            <a:r>
              <a:rPr dirty="0">
                <a:latin typeface="Tw Cen MT"/>
                <a:cs typeface="Tw Cen MT"/>
              </a:rPr>
              <a:t>About</a:t>
            </a:r>
            <a:r>
              <a:rPr spc="-25" dirty="0">
                <a:latin typeface="Tw Cen MT"/>
                <a:cs typeface="Tw Cen MT"/>
              </a:rPr>
              <a:t> </a:t>
            </a:r>
            <a:r>
              <a:rPr dirty="0">
                <a:latin typeface="Tw Cen MT"/>
                <a:cs typeface="Tw Cen MT"/>
              </a:rPr>
              <a:t>mat</a:t>
            </a:r>
            <a:r>
              <a:rPr spc="160" dirty="0">
                <a:latin typeface="Tw Cen MT"/>
                <a:cs typeface="Tw Cen MT"/>
              </a:rPr>
              <a:t>c</a:t>
            </a:r>
            <a:r>
              <a:rPr dirty="0">
                <a:latin typeface="Tw Cen MT"/>
                <a:cs typeface="Tw Cen MT"/>
              </a:rPr>
              <a:t>hing…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91026"/>
            <a:ext cx="7233284" cy="331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dirty="0">
                <a:latin typeface="Tw Cen MT"/>
                <a:cs typeface="Tw Cen MT"/>
              </a:rPr>
              <a:t>Can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be done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with as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f</a:t>
            </a:r>
            <a:r>
              <a:rPr sz="2900" spc="-60" dirty="0">
                <a:latin typeface="Tw Cen MT"/>
                <a:cs typeface="Tw Cen MT"/>
              </a:rPr>
              <a:t>e</a:t>
            </a:r>
            <a:r>
              <a:rPr sz="2900" dirty="0">
                <a:latin typeface="Tw Cen MT"/>
                <a:cs typeface="Tw Cen MT"/>
              </a:rPr>
              <a:t>w as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3 fea</a:t>
            </a:r>
            <a:r>
              <a:rPr sz="2900" spc="5" dirty="0">
                <a:latin typeface="Tw Cen MT"/>
                <a:cs typeface="Tw Cen MT"/>
              </a:rPr>
              <a:t>t</a:t>
            </a:r>
            <a:r>
              <a:rPr sz="2900" dirty="0">
                <a:latin typeface="Tw Cen MT"/>
                <a:cs typeface="Tw Cen MT"/>
              </a:rPr>
              <a:t>ure</a:t>
            </a:r>
            <a:r>
              <a:rPr sz="2900" spc="-15" dirty="0">
                <a:latin typeface="Tw Cen MT"/>
                <a:cs typeface="Tw Cen MT"/>
              </a:rPr>
              <a:t>s</a:t>
            </a:r>
            <a:r>
              <a:rPr sz="2900" dirty="0">
                <a:latin typeface="Tw Cen MT"/>
                <a:cs typeface="Tw Cen MT"/>
              </a:rPr>
              <a:t>.</a:t>
            </a:r>
            <a:endParaRPr sz="29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dirty="0">
                <a:latin typeface="Tw Cen MT"/>
                <a:cs typeface="Tw Cen MT"/>
              </a:rPr>
              <a:t>Use</a:t>
            </a:r>
            <a:r>
              <a:rPr sz="2900" spc="-2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Hough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</a:t>
            </a:r>
            <a:r>
              <a:rPr sz="2900" spc="-1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ans</a:t>
            </a:r>
            <a:r>
              <a:rPr sz="2900" spc="-55" dirty="0">
                <a:latin typeface="Tw Cen MT"/>
                <a:cs typeface="Tw Cen MT"/>
              </a:rPr>
              <a:t>f</a:t>
            </a:r>
            <a:r>
              <a:rPr sz="2900" dirty="0">
                <a:latin typeface="Tw Cen MT"/>
                <a:cs typeface="Tw Cen MT"/>
              </a:rPr>
              <a:t>o</a:t>
            </a:r>
            <a:r>
              <a:rPr sz="2900" spc="4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m</a:t>
            </a:r>
            <a:r>
              <a:rPr sz="2900" spc="-5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to </a:t>
            </a:r>
            <a:r>
              <a:rPr sz="2900" spc="-10" dirty="0">
                <a:latin typeface="Tw Cen MT"/>
                <a:cs typeface="Tw Cen MT"/>
              </a:rPr>
              <a:t>c</a:t>
            </a:r>
            <a:r>
              <a:rPr sz="2900" spc="-5" dirty="0">
                <a:latin typeface="Tw Cen MT"/>
                <a:cs typeface="Tw Cen MT"/>
              </a:rPr>
              <a:t>luste</a:t>
            </a:r>
            <a:r>
              <a:rPr sz="2900" dirty="0">
                <a:latin typeface="Tw Cen MT"/>
                <a:cs typeface="Tw Cen MT"/>
              </a:rPr>
              <a:t>r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fea</a:t>
            </a:r>
            <a:r>
              <a:rPr sz="2900" spc="5" dirty="0">
                <a:latin typeface="Tw Cen MT"/>
                <a:cs typeface="Tw Cen MT"/>
              </a:rPr>
              <a:t>t</a:t>
            </a:r>
            <a:r>
              <a:rPr sz="2900" dirty="0">
                <a:latin typeface="Tw Cen MT"/>
                <a:cs typeface="Tw Cen MT"/>
              </a:rPr>
              <a:t>ures</a:t>
            </a:r>
            <a:r>
              <a:rPr sz="2900" spc="-40" dirty="0">
                <a:latin typeface="Tw Cen MT"/>
                <a:cs typeface="Tw Cen MT"/>
              </a:rPr>
              <a:t> </a:t>
            </a: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dirty="0">
                <a:latin typeface="Tw Cen MT"/>
                <a:cs typeface="Tw Cen MT"/>
              </a:rPr>
              <a:t>n pose</a:t>
            </a:r>
            <a:endParaRPr sz="2900">
              <a:latin typeface="Tw Cen MT"/>
              <a:cs typeface="Tw Cen MT"/>
            </a:endParaRPr>
          </a:p>
          <a:p>
            <a:pPr marL="332740">
              <a:lnSpc>
                <a:spcPct val="100000"/>
              </a:lnSpc>
            </a:pPr>
            <a:r>
              <a:rPr sz="2900" dirty="0">
                <a:latin typeface="Tw Cen MT"/>
                <a:cs typeface="Tw Cen MT"/>
              </a:rPr>
              <a:t>s</a:t>
            </a:r>
            <a:r>
              <a:rPr sz="2900" spc="5" dirty="0">
                <a:latin typeface="Tw Cen MT"/>
                <a:cs typeface="Tw Cen MT"/>
              </a:rPr>
              <a:t>p</a:t>
            </a:r>
            <a:r>
              <a:rPr sz="2900" dirty="0">
                <a:latin typeface="Tw Cen MT"/>
                <a:cs typeface="Tw Cen MT"/>
              </a:rPr>
              <a:t>ace</a:t>
            </a:r>
            <a:endParaRPr sz="2900">
              <a:latin typeface="Tw Cen MT"/>
              <a:cs typeface="Tw Cen MT"/>
            </a:endParaRPr>
          </a:p>
          <a:p>
            <a:pPr marL="652780" lvl="1" indent="-274320">
              <a:lnSpc>
                <a:spcPct val="100000"/>
              </a:lnSpc>
              <a:spcBef>
                <a:spcPts val="620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653415" algn="l"/>
              </a:tabLst>
            </a:pPr>
            <a:r>
              <a:rPr sz="2600" dirty="0">
                <a:latin typeface="Tw Cen MT"/>
                <a:cs typeface="Tw Cen MT"/>
              </a:rPr>
              <a:t>Ha</a:t>
            </a:r>
            <a:r>
              <a:rPr sz="2600" spc="-5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to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use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</a:t>
            </a:r>
            <a:r>
              <a:rPr sz="2600" spc="-50" dirty="0">
                <a:latin typeface="Tw Cen MT"/>
                <a:cs typeface="Tw Cen MT"/>
              </a:rPr>
              <a:t>r</a:t>
            </a:r>
            <a:r>
              <a:rPr sz="2600" dirty="0">
                <a:latin typeface="Tw Cen MT"/>
                <a:cs typeface="Tw Cen MT"/>
              </a:rPr>
              <a:t>o</a:t>
            </a:r>
            <a:r>
              <a:rPr sz="2600" spc="5" dirty="0">
                <a:latin typeface="Tw Cen MT"/>
                <a:cs typeface="Tw Cen MT"/>
              </a:rPr>
              <a:t>a</a:t>
            </a:r>
            <a:r>
              <a:rPr sz="2600" dirty="0">
                <a:latin typeface="Tw Cen MT"/>
                <a:cs typeface="Tw Cen MT"/>
              </a:rPr>
              <a:t>d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bins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since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4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spc="-5" dirty="0">
                <a:latin typeface="Tw Cen MT"/>
                <a:cs typeface="Tw Cen MT"/>
              </a:rPr>
              <a:t>i</a:t>
            </a:r>
            <a:r>
              <a:rPr sz="2600" spc="5" dirty="0">
                <a:latin typeface="Tw Cen MT"/>
                <a:cs typeface="Tw Cen MT"/>
              </a:rPr>
              <a:t>t</a:t>
            </a:r>
            <a:r>
              <a:rPr sz="2600" dirty="0">
                <a:latin typeface="Tw Cen MT"/>
                <a:cs typeface="Tw Cen MT"/>
              </a:rPr>
              <a:t>e</a:t>
            </a:r>
            <a:r>
              <a:rPr sz="2600" spc="5" dirty="0">
                <a:latin typeface="Tw Cen MT"/>
                <a:cs typeface="Tw Cen MT"/>
              </a:rPr>
              <a:t>m</a:t>
            </a:r>
            <a:r>
              <a:rPr sz="2600" dirty="0">
                <a:latin typeface="Tw Cen MT"/>
                <a:cs typeface="Tw Cen MT"/>
              </a:rPr>
              <a:t>s</a:t>
            </a:r>
            <a:r>
              <a:rPr sz="2600" spc="-4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but</a:t>
            </a:r>
            <a:r>
              <a:rPr sz="2600" spc="-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6</a:t>
            </a:r>
            <a:r>
              <a:rPr sz="2600" spc="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d</a:t>
            </a:r>
            <a:r>
              <a:rPr sz="2600" spc="5" dirty="0">
                <a:latin typeface="Tw Cen MT"/>
                <a:cs typeface="Tw Cen MT"/>
              </a:rPr>
              <a:t>o</a:t>
            </a:r>
            <a:r>
              <a:rPr sz="2600" dirty="0">
                <a:latin typeface="Tw Cen MT"/>
                <a:cs typeface="Tw Cen MT"/>
              </a:rPr>
              <a:t>f</a:t>
            </a:r>
            <a:endParaRPr sz="2600">
              <a:latin typeface="Tw Cen MT"/>
              <a:cs typeface="Tw Cen MT"/>
            </a:endParaRPr>
          </a:p>
          <a:p>
            <a:pPr marL="652780" lvl="1" indent="-27432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653415" algn="l"/>
              </a:tabLst>
            </a:pPr>
            <a:r>
              <a:rPr sz="2600" dirty="0">
                <a:latin typeface="Tw Cen MT"/>
                <a:cs typeface="Tw Cen MT"/>
              </a:rPr>
              <a:t>Mat</a:t>
            </a:r>
            <a:r>
              <a:rPr sz="2600" spc="95" dirty="0">
                <a:latin typeface="Tw Cen MT"/>
                <a:cs typeface="Tw Cen MT"/>
              </a:rPr>
              <a:t>c</a:t>
            </a:r>
            <a:r>
              <a:rPr sz="2600" dirty="0">
                <a:latin typeface="Tw Cen MT"/>
                <a:cs typeface="Tw Cen MT"/>
              </a:rPr>
              <a:t>h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to</a:t>
            </a:r>
            <a:r>
              <a:rPr sz="2600" spc="-1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2</a:t>
            </a:r>
            <a:r>
              <a:rPr sz="2600" spc="-1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closest</a:t>
            </a:r>
            <a:r>
              <a:rPr sz="2600" spc="-3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bins</a:t>
            </a:r>
            <a:endParaRPr sz="26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68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dirty="0">
                <a:latin typeface="Tw Cen MT"/>
                <a:cs typeface="Tw Cen MT"/>
              </a:rPr>
              <a:t>After</a:t>
            </a:r>
            <a:r>
              <a:rPr sz="2900" spc="-4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Hough </a:t>
            </a:r>
            <a:r>
              <a:rPr sz="2900" spc="5" dirty="0">
                <a:latin typeface="Tw Cen MT"/>
                <a:cs typeface="Tw Cen MT"/>
              </a:rPr>
              <a:t>f</a:t>
            </a:r>
            <a:r>
              <a:rPr sz="2900" spc="-5" dirty="0">
                <a:latin typeface="Tw Cen MT"/>
                <a:cs typeface="Tw Cen MT"/>
              </a:rPr>
              <a:t>ind</a:t>
            </a:r>
            <a:r>
              <a:rPr sz="2900" dirty="0">
                <a:latin typeface="Tw Cen MT"/>
                <a:cs typeface="Tw Cen MT"/>
              </a:rPr>
              <a:t>s</a:t>
            </a:r>
            <a:r>
              <a:rPr sz="2900" spc="-3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clusters</a:t>
            </a:r>
            <a:r>
              <a:rPr sz="2900" spc="-3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with 3 entries</a:t>
            </a:r>
            <a:endParaRPr sz="2900">
              <a:latin typeface="Tw Cen MT"/>
              <a:cs typeface="Tw Cen MT"/>
            </a:endParaRPr>
          </a:p>
          <a:p>
            <a:pPr marL="652780" lvl="1" indent="-274320">
              <a:lnSpc>
                <a:spcPct val="100000"/>
              </a:lnSpc>
              <a:spcBef>
                <a:spcPts val="610"/>
              </a:spcBef>
              <a:buClr>
                <a:srgbClr val="93B6D2"/>
              </a:buClr>
              <a:buSzPct val="69230"/>
              <a:buFont typeface="Wingdings 2"/>
              <a:buChar char=""/>
              <a:tabLst>
                <a:tab pos="653415" algn="l"/>
              </a:tabLst>
            </a:pPr>
            <a:r>
              <a:rPr sz="2600" spc="-160" dirty="0">
                <a:latin typeface="Tw Cen MT"/>
                <a:cs typeface="Tw Cen MT"/>
              </a:rPr>
              <a:t>V</a:t>
            </a:r>
            <a:r>
              <a:rPr sz="2600" dirty="0">
                <a:latin typeface="Tw Cen MT"/>
                <a:cs typeface="Tw Cen MT"/>
              </a:rPr>
              <a:t>erify</a:t>
            </a:r>
            <a:r>
              <a:rPr sz="2600" spc="-3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with</a:t>
            </a:r>
            <a:r>
              <a:rPr sz="2600" spc="-20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affine</a:t>
            </a:r>
            <a:r>
              <a:rPr sz="2600" spc="-25" dirty="0">
                <a:latin typeface="Tw Cen MT"/>
                <a:cs typeface="Tw Cen MT"/>
              </a:rPr>
              <a:t> </a:t>
            </a:r>
            <a:r>
              <a:rPr sz="2600" dirty="0">
                <a:latin typeface="Tw Cen MT"/>
                <a:cs typeface="Tw Cen MT"/>
              </a:rPr>
              <a:t>const</a:t>
            </a:r>
            <a:r>
              <a:rPr sz="2600" spc="-35" dirty="0">
                <a:latin typeface="Tw Cen MT"/>
                <a:cs typeface="Tw Cen MT"/>
              </a:rPr>
              <a:t>r</a:t>
            </a:r>
            <a:r>
              <a:rPr sz="2600" dirty="0">
                <a:latin typeface="Tw Cen MT"/>
                <a:cs typeface="Tw Cen MT"/>
              </a:rPr>
              <a:t>aint</a:t>
            </a:r>
            <a:endParaRPr sz="26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283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Hough Transform Clustering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609600" indent="-609600"/>
            <a:r>
              <a:rPr lang="en-US" altLang="en-US"/>
              <a:t>Create 4D Hough Transform (HT) Space for each reference image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/>
              <a:t>Orientation bin = 30</a:t>
            </a:r>
            <a:r>
              <a:rPr lang="en-US" altLang="en-US">
                <a:cs typeface="Arial" pitchFamily="34" charset="0"/>
              </a:rPr>
              <a:t>° bin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cs typeface="Arial" pitchFamily="34" charset="0"/>
              </a:rPr>
              <a:t>Scale bin = 2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cs typeface="Arial" pitchFamily="34" charset="0"/>
              </a:rPr>
              <a:t>X location bin = 0.25*ref image width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cs typeface="Arial" pitchFamily="34" charset="0"/>
              </a:rPr>
              <a:t>Y location bin = 0.25*ref image height</a:t>
            </a:r>
          </a:p>
          <a:p>
            <a:pPr marL="609600" indent="-609600"/>
            <a:r>
              <a:rPr lang="en-US" altLang="en-US"/>
              <a:t>If key point “votes” for reference image, tally its vote in 4D HT Space. </a:t>
            </a:r>
          </a:p>
          <a:p>
            <a:pPr marL="990600" lvl="1" indent="-533400"/>
            <a:r>
              <a:rPr lang="en-US" altLang="en-US"/>
              <a:t>This gives estimate of location and pose</a:t>
            </a:r>
          </a:p>
          <a:p>
            <a:pPr marL="990600" lvl="1" indent="-533400"/>
            <a:r>
              <a:rPr lang="en-US" altLang="en-US"/>
              <a:t>Keep list of which key points vote for a bin</a:t>
            </a:r>
          </a:p>
        </p:txBody>
      </p:sp>
    </p:spTree>
    <p:extLst>
      <p:ext uri="{BB962C8B-B14F-4D97-AF65-F5344CB8AC3E}">
        <p14:creationId xmlns:p14="http://schemas.microsoft.com/office/powerpoint/2010/main" val="188565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 Recognition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24330" r="12308" b="13106"/>
          <a:stretch>
            <a:fillRect/>
          </a:stretch>
        </p:blipFill>
        <p:spPr bwMode="auto">
          <a:xfrm>
            <a:off x="4572000" y="2819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381000" y="2133600"/>
          <a:ext cx="3668713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orelPhotoPaint.Image.8" r:id="rId5" imgW="3796825" imgH="4507937" progId="CorelPhotoPaint.Image.8">
                  <p:embed/>
                </p:oleObj>
              </mc:Choice>
              <mc:Fallback>
                <p:oleObj name="CorelPhotoPaint.Image.8" r:id="rId5" imgW="3796825" imgH="4507937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33600"/>
                        <a:ext cx="3668713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1447800" y="1676400"/>
            <a:ext cx="1985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Object Models</a:t>
            </a:r>
          </a:p>
        </p:txBody>
      </p:sp>
    </p:spTree>
    <p:extLst>
      <p:ext uri="{BB962C8B-B14F-4D97-AF65-F5344CB8AC3E}">
        <p14:creationId xmlns:p14="http://schemas.microsoft.com/office/powerpoint/2010/main" val="42336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ct val="100000"/>
              </a:lnSpc>
            </a:pPr>
            <a:r>
              <a:rPr sz="4000" spc="-25" dirty="0"/>
              <a:t>Hough</a:t>
            </a:r>
            <a:r>
              <a:rPr sz="4000" spc="-15" dirty="0"/>
              <a:t> </a:t>
            </a:r>
            <a:r>
              <a:rPr sz="4000" spc="-225" dirty="0"/>
              <a:t>T</a:t>
            </a:r>
            <a:r>
              <a:rPr sz="4000" spc="-55" dirty="0"/>
              <a:t>r</a:t>
            </a:r>
            <a:r>
              <a:rPr sz="4000" spc="-20" dirty="0"/>
              <a:t>ans</a:t>
            </a:r>
            <a:r>
              <a:rPr sz="4000" spc="-100" dirty="0"/>
              <a:t>f</a:t>
            </a:r>
            <a:r>
              <a:rPr sz="4000" spc="-20" dirty="0"/>
              <a:t>o</a:t>
            </a:r>
            <a:r>
              <a:rPr sz="4000" spc="70" dirty="0"/>
              <a:t>r</a:t>
            </a:r>
            <a:r>
              <a:rPr sz="4000" spc="-30" dirty="0"/>
              <a:t>m</a:t>
            </a:r>
            <a:r>
              <a:rPr sz="4000" spc="15" dirty="0"/>
              <a:t> </a:t>
            </a:r>
            <a:r>
              <a:rPr sz="4000" spc="-25" dirty="0"/>
              <a:t>Exam</a:t>
            </a:r>
            <a:r>
              <a:rPr sz="4000" spc="-20" dirty="0"/>
              <a:t>p</a:t>
            </a:r>
            <a:r>
              <a:rPr sz="4000" spc="-15" dirty="0"/>
              <a:t>l</a:t>
            </a:r>
            <a:r>
              <a:rPr sz="4000" spc="-20" dirty="0"/>
              <a:t>e</a:t>
            </a:r>
            <a:r>
              <a:rPr sz="4000" dirty="0"/>
              <a:t> </a:t>
            </a:r>
            <a:r>
              <a:rPr sz="4000" spc="-15" dirty="0"/>
              <a:t>(Simplified)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1602994" y="6395610"/>
            <a:ext cx="1517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w Cen MT"/>
                <a:cs typeface="Tw Cen MT"/>
              </a:rPr>
              <a:t>0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7794" y="6395610"/>
            <a:ext cx="735965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ts val="1725"/>
              </a:lnSpc>
            </a:pPr>
            <a:r>
              <a:rPr sz="1800" dirty="0">
                <a:latin typeface="Tw Cen MT"/>
                <a:cs typeface="Tw Cen MT"/>
              </a:rPr>
              <a:t>90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ts val="1725"/>
              </a:lnSpc>
            </a:pPr>
            <a:r>
              <a:rPr sz="1800" spc="-10" dirty="0">
                <a:latin typeface="Tw Cen MT"/>
                <a:cs typeface="Tw Cen MT"/>
              </a:rPr>
              <a:t>T</a:t>
            </a:r>
            <a:r>
              <a:rPr sz="1800" spc="-5" dirty="0">
                <a:latin typeface="Tw Cen MT"/>
                <a:cs typeface="Tw Cen MT"/>
              </a:rPr>
              <a:t>h</a:t>
            </a:r>
            <a:r>
              <a:rPr sz="1800" spc="-10" dirty="0">
                <a:latin typeface="Tw Cen MT"/>
                <a:cs typeface="Tw Cen MT"/>
              </a:rPr>
              <a:t>eta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7375" y="6395610"/>
            <a:ext cx="4051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w Cen MT"/>
                <a:cs typeface="Tw Cen MT"/>
              </a:rPr>
              <a:t>180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5575" y="6395610"/>
            <a:ext cx="4051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w Cen MT"/>
                <a:cs typeface="Tw Cen MT"/>
              </a:rPr>
              <a:t>270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387" y="1691026"/>
            <a:ext cx="7936230" cy="269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spc="-25" dirty="0">
                <a:latin typeface="Tw Cen MT"/>
                <a:cs typeface="Tw Cen MT"/>
              </a:rPr>
              <a:t>F</a:t>
            </a:r>
            <a:r>
              <a:rPr sz="2900" dirty="0">
                <a:latin typeface="Tw Cen MT"/>
                <a:cs typeface="Tw Cen MT"/>
              </a:rPr>
              <a:t>or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the Current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Vi</a:t>
            </a:r>
            <a:r>
              <a:rPr sz="2900" spc="-65" dirty="0">
                <a:latin typeface="Tw Cen MT"/>
                <a:cs typeface="Tw Cen MT"/>
              </a:rPr>
              <a:t>e</a:t>
            </a:r>
            <a:r>
              <a:rPr sz="2900" spc="-270" dirty="0">
                <a:latin typeface="Tw Cen MT"/>
                <a:cs typeface="Tw Cen MT"/>
              </a:rPr>
              <a:t>w</a:t>
            </a:r>
            <a:r>
              <a:rPr sz="2900" dirty="0">
                <a:latin typeface="Tw Cen MT"/>
                <a:cs typeface="Tw Cen MT"/>
              </a:rPr>
              <a:t>, color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fea</a:t>
            </a:r>
            <a:r>
              <a:rPr sz="2900" spc="5" dirty="0">
                <a:latin typeface="Tw Cen MT"/>
                <a:cs typeface="Tw Cen MT"/>
              </a:rPr>
              <a:t>t</a:t>
            </a:r>
            <a:r>
              <a:rPr sz="2900" dirty="0">
                <a:latin typeface="Tw Cen MT"/>
                <a:cs typeface="Tw Cen MT"/>
              </a:rPr>
              <a:t>ure</a:t>
            </a:r>
            <a:r>
              <a:rPr sz="2900" spc="-3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mat</a:t>
            </a:r>
            <a:r>
              <a:rPr sz="2900" spc="120" dirty="0">
                <a:latin typeface="Tw Cen MT"/>
                <a:cs typeface="Tw Cen MT"/>
              </a:rPr>
              <a:t>c</a:t>
            </a:r>
            <a:r>
              <a:rPr sz="2900" dirty="0">
                <a:latin typeface="Tw Cen MT"/>
                <a:cs typeface="Tw Cen MT"/>
              </a:rPr>
              <a:t>h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with</a:t>
            </a:r>
            <a:r>
              <a:rPr sz="2900" spc="1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the</a:t>
            </a:r>
            <a:endParaRPr sz="2900">
              <a:latin typeface="Tw Cen MT"/>
              <a:cs typeface="Tw Cen MT"/>
            </a:endParaRPr>
          </a:p>
          <a:p>
            <a:pPr marL="332740">
              <a:lnSpc>
                <a:spcPct val="100000"/>
              </a:lnSpc>
            </a:pPr>
            <a:r>
              <a:rPr sz="2900" dirty="0">
                <a:latin typeface="Tw Cen MT"/>
                <a:cs typeface="Tw Cen MT"/>
              </a:rPr>
              <a:t>da</a:t>
            </a:r>
            <a:r>
              <a:rPr sz="2900" spc="5" dirty="0">
                <a:latin typeface="Tw Cen MT"/>
                <a:cs typeface="Tw Cen MT"/>
              </a:rPr>
              <a:t>t</a:t>
            </a:r>
            <a:r>
              <a:rPr sz="2900" dirty="0">
                <a:latin typeface="Tw Cen MT"/>
                <a:cs typeface="Tw Cen MT"/>
              </a:rPr>
              <a:t>aba</a:t>
            </a:r>
            <a:r>
              <a:rPr sz="2900" spc="-10" dirty="0">
                <a:latin typeface="Tw Cen MT"/>
                <a:cs typeface="Tw Cen MT"/>
              </a:rPr>
              <a:t>s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45" dirty="0">
                <a:latin typeface="Tw Cen MT"/>
                <a:cs typeface="Tw Cen MT"/>
              </a:rPr>
              <a:t> </a:t>
            </a:r>
            <a:r>
              <a:rPr sz="2900" spc="-5" dirty="0">
                <a:latin typeface="Tw Cen MT"/>
                <a:cs typeface="Tw Cen MT"/>
              </a:rPr>
              <a:t>ima</a:t>
            </a:r>
            <a:r>
              <a:rPr sz="2900" spc="-60" dirty="0">
                <a:latin typeface="Tw Cen MT"/>
                <a:cs typeface="Tw Cen MT"/>
              </a:rPr>
              <a:t>g</a:t>
            </a:r>
            <a:r>
              <a:rPr sz="2900" dirty="0">
                <a:latin typeface="Tw Cen MT"/>
                <a:cs typeface="Tw Cen MT"/>
              </a:rPr>
              <a:t>e</a:t>
            </a:r>
            <a:endParaRPr sz="2900">
              <a:latin typeface="Tw Cen MT"/>
              <a:cs typeface="Tw Cen MT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spc="-5" dirty="0">
                <a:latin typeface="Tw Cen MT"/>
                <a:cs typeface="Tw Cen MT"/>
              </a:rPr>
              <a:t>I</a:t>
            </a:r>
            <a:r>
              <a:rPr sz="2900" dirty="0">
                <a:latin typeface="Tw Cen MT"/>
                <a:cs typeface="Tw Cen MT"/>
              </a:rPr>
              <a:t>f</a:t>
            </a:r>
            <a:r>
              <a:rPr sz="2900" spc="65" dirty="0">
                <a:latin typeface="Tw Cen MT"/>
                <a:cs typeface="Tw Cen MT"/>
              </a:rPr>
              <a:t> </a:t>
            </a:r>
            <a:r>
              <a:rPr sz="2900" spc="-65" dirty="0">
                <a:latin typeface="Tw Cen MT"/>
                <a:cs typeface="Tw Cen MT"/>
              </a:rPr>
              <a:t>w</a:t>
            </a:r>
            <a:r>
              <a:rPr sz="2900" dirty="0">
                <a:latin typeface="Tw Cen MT"/>
                <a:cs typeface="Tw Cen MT"/>
              </a:rPr>
              <a:t>e t</a:t>
            </a:r>
            <a:r>
              <a:rPr sz="2900" spc="5" dirty="0">
                <a:latin typeface="Tw Cen MT"/>
                <a:cs typeface="Tw Cen MT"/>
              </a:rPr>
              <a:t>a</a:t>
            </a:r>
            <a:r>
              <a:rPr sz="2900" spc="-65" dirty="0">
                <a:latin typeface="Tw Cen MT"/>
                <a:cs typeface="Tw Cen MT"/>
              </a:rPr>
              <a:t>k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1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ea</a:t>
            </a:r>
            <a:r>
              <a:rPr sz="2900" spc="120" dirty="0">
                <a:latin typeface="Tw Cen MT"/>
                <a:cs typeface="Tw Cen MT"/>
              </a:rPr>
              <a:t>c</a:t>
            </a:r>
            <a:r>
              <a:rPr sz="2900" dirty="0">
                <a:latin typeface="Tw Cen MT"/>
                <a:cs typeface="Tw Cen MT"/>
              </a:rPr>
              <a:t>h</a:t>
            </a:r>
            <a:r>
              <a:rPr sz="2900" spc="-1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fe</a:t>
            </a:r>
            <a:r>
              <a:rPr sz="2900" spc="5" dirty="0">
                <a:latin typeface="Tw Cen MT"/>
                <a:cs typeface="Tw Cen MT"/>
              </a:rPr>
              <a:t>a</a:t>
            </a:r>
            <a:r>
              <a:rPr sz="2900" dirty="0">
                <a:latin typeface="Tw Cen MT"/>
                <a:cs typeface="Tw Cen MT"/>
              </a:rPr>
              <a:t>tu</a:t>
            </a:r>
            <a:r>
              <a:rPr sz="2900" spc="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and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align</a:t>
            </a:r>
            <a:r>
              <a:rPr sz="2900" spc="-1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the da</a:t>
            </a:r>
            <a:r>
              <a:rPr sz="2900" spc="5" dirty="0">
                <a:latin typeface="Tw Cen MT"/>
                <a:cs typeface="Tw Cen MT"/>
              </a:rPr>
              <a:t>t</a:t>
            </a:r>
            <a:r>
              <a:rPr sz="2900" dirty="0">
                <a:latin typeface="Tw Cen MT"/>
                <a:cs typeface="Tw Cen MT"/>
              </a:rPr>
              <a:t>a</a:t>
            </a:r>
            <a:r>
              <a:rPr sz="2900" spc="5" dirty="0">
                <a:latin typeface="Tw Cen MT"/>
                <a:cs typeface="Tw Cen MT"/>
              </a:rPr>
              <a:t>b</a:t>
            </a:r>
            <a:r>
              <a:rPr sz="2900" dirty="0">
                <a:latin typeface="Tw Cen MT"/>
                <a:cs typeface="Tw Cen MT"/>
              </a:rPr>
              <a:t>a</a:t>
            </a:r>
            <a:r>
              <a:rPr sz="2900" spc="5" dirty="0">
                <a:latin typeface="Tw Cen MT"/>
                <a:cs typeface="Tw Cen MT"/>
              </a:rPr>
              <a:t>s</a:t>
            </a:r>
            <a:r>
              <a:rPr sz="2900" dirty="0">
                <a:latin typeface="Tw Cen MT"/>
                <a:cs typeface="Tw Cen MT"/>
              </a:rPr>
              <a:t>e </a:t>
            </a:r>
            <a:r>
              <a:rPr sz="2900" spc="-5" dirty="0">
                <a:latin typeface="Tw Cen MT"/>
                <a:cs typeface="Tw Cen MT"/>
              </a:rPr>
              <a:t>ima</a:t>
            </a:r>
            <a:r>
              <a:rPr sz="2900" spc="-55" dirty="0">
                <a:latin typeface="Tw Cen MT"/>
                <a:cs typeface="Tw Cen MT"/>
              </a:rPr>
              <a:t>g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at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th</a:t>
            </a:r>
            <a:r>
              <a:rPr sz="2900" spc="5" dirty="0">
                <a:latin typeface="Tw Cen MT"/>
                <a:cs typeface="Tw Cen MT"/>
              </a:rPr>
              <a:t>a</a:t>
            </a:r>
            <a:r>
              <a:rPr sz="2900" dirty="0">
                <a:latin typeface="Tw Cen MT"/>
                <a:cs typeface="Tw Cen MT"/>
              </a:rPr>
              <a:t>t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fe</a:t>
            </a:r>
            <a:r>
              <a:rPr sz="2900" spc="5" dirty="0">
                <a:latin typeface="Tw Cen MT"/>
                <a:cs typeface="Tw Cen MT"/>
              </a:rPr>
              <a:t>a</a:t>
            </a:r>
            <a:r>
              <a:rPr sz="2900" dirty="0">
                <a:latin typeface="Tw Cen MT"/>
                <a:cs typeface="Tw Cen MT"/>
              </a:rPr>
              <a:t>tu</a:t>
            </a:r>
            <a:r>
              <a:rPr sz="2900" spc="5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35" dirty="0">
                <a:latin typeface="Tw Cen MT"/>
                <a:cs typeface="Tw Cen MT"/>
              </a:rPr>
              <a:t> </a:t>
            </a:r>
            <a:r>
              <a:rPr sz="2900" spc="-65" dirty="0">
                <a:latin typeface="Tw Cen MT"/>
                <a:cs typeface="Tw Cen MT"/>
              </a:rPr>
              <a:t>w</a:t>
            </a:r>
            <a:r>
              <a:rPr sz="2900" dirty="0">
                <a:latin typeface="Tw Cen MT"/>
                <a:cs typeface="Tw Cen MT"/>
              </a:rPr>
              <a:t>e can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spc="-65" dirty="0">
                <a:latin typeface="Tw Cen MT"/>
                <a:cs typeface="Tw Cen MT"/>
              </a:rPr>
              <a:t>v</a:t>
            </a:r>
            <a:r>
              <a:rPr sz="2900" dirty="0">
                <a:latin typeface="Tw Cen MT"/>
                <a:cs typeface="Tw Cen MT"/>
              </a:rPr>
              <a:t>ote </a:t>
            </a:r>
            <a:r>
              <a:rPr sz="2900" spc="-60" dirty="0">
                <a:latin typeface="Tw Cen MT"/>
                <a:cs typeface="Tw Cen MT"/>
              </a:rPr>
              <a:t>f</a:t>
            </a:r>
            <a:r>
              <a:rPr sz="2900" dirty="0">
                <a:latin typeface="Tw Cen MT"/>
                <a:cs typeface="Tw Cen MT"/>
              </a:rPr>
              <a:t>or the</a:t>
            </a:r>
            <a:r>
              <a:rPr sz="2900" spc="-1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x</a:t>
            </a:r>
            <a:r>
              <a:rPr sz="2900" spc="-1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po</a:t>
            </a:r>
            <a:r>
              <a:rPr sz="2900" spc="5" dirty="0">
                <a:latin typeface="Tw Cen MT"/>
                <a:cs typeface="Tw Cen MT"/>
              </a:rPr>
              <a:t>s</a:t>
            </a:r>
            <a:r>
              <a:rPr sz="2900" spc="-5" dirty="0">
                <a:latin typeface="Tw Cen MT"/>
                <a:cs typeface="Tw Cen MT"/>
              </a:rPr>
              <a:t>ition </a:t>
            </a:r>
            <a:r>
              <a:rPr sz="2900" dirty="0">
                <a:latin typeface="Tw Cen MT"/>
                <a:cs typeface="Tw Cen MT"/>
              </a:rPr>
              <a:t>of</a:t>
            </a:r>
            <a:r>
              <a:rPr sz="2900" spc="6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the </a:t>
            </a:r>
            <a:r>
              <a:rPr sz="2900" spc="-15" dirty="0">
                <a:latin typeface="Tw Cen MT"/>
                <a:cs typeface="Tw Cen MT"/>
              </a:rPr>
              <a:t>c</a:t>
            </a:r>
            <a:r>
              <a:rPr sz="2900" dirty="0">
                <a:latin typeface="Tw Cen MT"/>
                <a:cs typeface="Tw Cen MT"/>
              </a:rPr>
              <a:t>enter</a:t>
            </a:r>
            <a:r>
              <a:rPr sz="2900" spc="-2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of</a:t>
            </a:r>
            <a:r>
              <a:rPr sz="2900" spc="7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the object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and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the the</a:t>
            </a:r>
            <a:r>
              <a:rPr sz="2900" spc="5" dirty="0">
                <a:latin typeface="Tw Cen MT"/>
                <a:cs typeface="Tw Cen MT"/>
              </a:rPr>
              <a:t>t</a:t>
            </a:r>
            <a:r>
              <a:rPr sz="2900" dirty="0">
                <a:latin typeface="Tw Cen MT"/>
                <a:cs typeface="Tw Cen MT"/>
              </a:rPr>
              <a:t>a</a:t>
            </a:r>
            <a:r>
              <a:rPr sz="2900" spc="-1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of</a:t>
            </a:r>
            <a:r>
              <a:rPr sz="2900" spc="7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the object</a:t>
            </a:r>
            <a:r>
              <a:rPr sz="2900" spc="-2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b</a:t>
            </a:r>
            <a:r>
              <a:rPr sz="2900" spc="5" dirty="0">
                <a:latin typeface="Tw Cen MT"/>
                <a:cs typeface="Tw Cen MT"/>
              </a:rPr>
              <a:t>a</a:t>
            </a:r>
            <a:r>
              <a:rPr sz="2900" dirty="0">
                <a:latin typeface="Tw Cen MT"/>
                <a:cs typeface="Tw Cen MT"/>
              </a:rPr>
              <a:t>sed</a:t>
            </a:r>
            <a:r>
              <a:rPr sz="2900" spc="-3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on all</a:t>
            </a:r>
            <a:r>
              <a:rPr sz="2900" spc="-5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the poses</a:t>
            </a:r>
            <a:r>
              <a:rPr sz="2900" spc="-30" dirty="0">
                <a:latin typeface="Tw Cen MT"/>
                <a:cs typeface="Tw Cen MT"/>
              </a:rPr>
              <a:t> </a:t>
            </a:r>
            <a:r>
              <a:rPr sz="2900" dirty="0">
                <a:latin typeface="Tw Cen MT"/>
                <a:cs typeface="Tw Cen MT"/>
              </a:rPr>
              <a:t>th</a:t>
            </a:r>
            <a:r>
              <a:rPr sz="2900" spc="5" dirty="0">
                <a:latin typeface="Tw Cen MT"/>
                <a:cs typeface="Tw Cen MT"/>
              </a:rPr>
              <a:t>a</a:t>
            </a:r>
            <a:r>
              <a:rPr sz="2900" dirty="0">
                <a:latin typeface="Tw Cen MT"/>
                <a:cs typeface="Tw Cen MT"/>
              </a:rPr>
              <a:t>t align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5023756"/>
            <a:ext cx="9074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w Cen MT"/>
                <a:cs typeface="Tw Cen MT"/>
              </a:rPr>
              <a:t>X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position</a:t>
            </a:r>
            <a:endParaRPr sz="1800">
              <a:latin typeface="Tw Cen MT"/>
              <a:cs typeface="Tw Cen M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55" y="4495800"/>
            <a:ext cx="4043045" cy="18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7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55" y="4495800"/>
            <a:ext cx="4043045" cy="18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ct val="100000"/>
              </a:lnSpc>
            </a:pPr>
            <a:r>
              <a:rPr sz="4000" spc="-25" dirty="0"/>
              <a:t>Hough</a:t>
            </a:r>
            <a:r>
              <a:rPr sz="4000" spc="-15" dirty="0"/>
              <a:t> </a:t>
            </a:r>
            <a:r>
              <a:rPr sz="4000" spc="-225" dirty="0"/>
              <a:t>T</a:t>
            </a:r>
            <a:r>
              <a:rPr sz="4000" spc="-55" dirty="0"/>
              <a:t>r</a:t>
            </a:r>
            <a:r>
              <a:rPr sz="4000" spc="-20" dirty="0"/>
              <a:t>ans</a:t>
            </a:r>
            <a:r>
              <a:rPr sz="4000" spc="-100" dirty="0"/>
              <a:t>f</a:t>
            </a:r>
            <a:r>
              <a:rPr sz="4000" spc="-20" dirty="0"/>
              <a:t>o</a:t>
            </a:r>
            <a:r>
              <a:rPr sz="4000" spc="70" dirty="0"/>
              <a:t>r</a:t>
            </a:r>
            <a:r>
              <a:rPr sz="4000" spc="-30" dirty="0"/>
              <a:t>m</a:t>
            </a:r>
            <a:r>
              <a:rPr sz="4000" spc="15" dirty="0"/>
              <a:t> </a:t>
            </a:r>
            <a:r>
              <a:rPr sz="4000" spc="-25" dirty="0"/>
              <a:t>Exam</a:t>
            </a:r>
            <a:r>
              <a:rPr sz="4000" spc="-20" dirty="0"/>
              <a:t>p</a:t>
            </a:r>
            <a:r>
              <a:rPr sz="4000" spc="-15" dirty="0"/>
              <a:t>l</a:t>
            </a:r>
            <a:r>
              <a:rPr sz="4000" spc="-20" dirty="0"/>
              <a:t>e</a:t>
            </a:r>
            <a:r>
              <a:rPr sz="4000" dirty="0"/>
              <a:t> </a:t>
            </a:r>
            <a:r>
              <a:rPr sz="4000" spc="-15" dirty="0"/>
              <a:t>(Simplified)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38200" y="1752600"/>
            <a:ext cx="914400" cy="1371600"/>
          </a:xfrm>
          <a:custGeom>
            <a:avLst/>
            <a:gdLst/>
            <a:ahLst/>
            <a:cxnLst/>
            <a:rect l="l" t="t" r="r" b="b"/>
            <a:pathLst>
              <a:path w="914400" h="1371600">
                <a:moveTo>
                  <a:pt x="457200" y="0"/>
                </a:moveTo>
                <a:lnTo>
                  <a:pt x="0" y="1371600"/>
                </a:lnTo>
                <a:lnTo>
                  <a:pt x="914400" y="1371600"/>
                </a:lnTo>
                <a:lnTo>
                  <a:pt x="457200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1752600"/>
            <a:ext cx="914400" cy="1371600"/>
          </a:xfrm>
          <a:custGeom>
            <a:avLst/>
            <a:gdLst/>
            <a:ahLst/>
            <a:cxnLst/>
            <a:rect l="l" t="t" r="r" b="b"/>
            <a:pathLst>
              <a:path w="914400" h="1371600">
                <a:moveTo>
                  <a:pt x="0" y="1371600"/>
                </a:moveTo>
                <a:lnTo>
                  <a:pt x="457200" y="0"/>
                </a:lnTo>
                <a:lnTo>
                  <a:pt x="914400" y="1371600"/>
                </a:lnTo>
                <a:lnTo>
                  <a:pt x="0" y="1371600"/>
                </a:lnTo>
                <a:close/>
              </a:path>
            </a:pathLst>
          </a:custGeom>
          <a:ln w="19050">
            <a:solidFill>
              <a:srgbClr val="6B8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16002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0"/>
                </a:moveTo>
                <a:lnTo>
                  <a:pt x="104231" y="5827"/>
                </a:lnTo>
                <a:lnTo>
                  <a:pt x="62396" y="22055"/>
                </a:lnTo>
                <a:lnTo>
                  <a:pt x="29405" y="46798"/>
                </a:lnTo>
                <a:lnTo>
                  <a:pt x="7769" y="78175"/>
                </a:lnTo>
                <a:lnTo>
                  <a:pt x="0" y="114300"/>
                </a:lnTo>
                <a:lnTo>
                  <a:pt x="894" y="126752"/>
                </a:lnTo>
                <a:lnTo>
                  <a:pt x="20808" y="171986"/>
                </a:lnTo>
                <a:lnTo>
                  <a:pt x="50293" y="199149"/>
                </a:lnTo>
                <a:lnTo>
                  <a:pt x="89459" y="218425"/>
                </a:lnTo>
                <a:lnTo>
                  <a:pt x="135795" y="227929"/>
                </a:lnTo>
                <a:lnTo>
                  <a:pt x="152400" y="228600"/>
                </a:lnTo>
                <a:lnTo>
                  <a:pt x="169011" y="227929"/>
                </a:lnTo>
                <a:lnTo>
                  <a:pt x="215357" y="218425"/>
                </a:lnTo>
                <a:lnTo>
                  <a:pt x="254521" y="199149"/>
                </a:lnTo>
                <a:lnTo>
                  <a:pt x="284000" y="171986"/>
                </a:lnTo>
                <a:lnTo>
                  <a:pt x="303906" y="126752"/>
                </a:lnTo>
                <a:lnTo>
                  <a:pt x="304800" y="114300"/>
                </a:lnTo>
                <a:lnTo>
                  <a:pt x="303906" y="101847"/>
                </a:lnTo>
                <a:lnTo>
                  <a:pt x="284000" y="56613"/>
                </a:lnTo>
                <a:lnTo>
                  <a:pt x="254521" y="29450"/>
                </a:lnTo>
                <a:lnTo>
                  <a:pt x="215357" y="10174"/>
                </a:lnTo>
                <a:lnTo>
                  <a:pt x="169011" y="670"/>
                </a:lnTo>
                <a:lnTo>
                  <a:pt x="1524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16002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114300"/>
                </a:moveTo>
                <a:lnTo>
                  <a:pt x="13565" y="67095"/>
                </a:lnTo>
                <a:lnTo>
                  <a:pt x="39265" y="37721"/>
                </a:lnTo>
                <a:lnTo>
                  <a:pt x="75483" y="15606"/>
                </a:lnTo>
                <a:lnTo>
                  <a:pt x="119708" y="2636"/>
                </a:lnTo>
                <a:lnTo>
                  <a:pt x="152400" y="0"/>
                </a:lnTo>
                <a:lnTo>
                  <a:pt x="169011" y="670"/>
                </a:lnTo>
                <a:lnTo>
                  <a:pt x="185103" y="2636"/>
                </a:lnTo>
                <a:lnTo>
                  <a:pt x="229333" y="15606"/>
                </a:lnTo>
                <a:lnTo>
                  <a:pt x="265548" y="37721"/>
                </a:lnTo>
                <a:lnTo>
                  <a:pt x="291240" y="67095"/>
                </a:lnTo>
                <a:lnTo>
                  <a:pt x="304800" y="114300"/>
                </a:lnTo>
                <a:lnTo>
                  <a:pt x="303906" y="126752"/>
                </a:lnTo>
                <a:lnTo>
                  <a:pt x="301286" y="138817"/>
                </a:lnTo>
                <a:lnTo>
                  <a:pt x="275405" y="181801"/>
                </a:lnTo>
                <a:lnTo>
                  <a:pt x="242419" y="206544"/>
                </a:lnTo>
                <a:lnTo>
                  <a:pt x="200582" y="222772"/>
                </a:lnTo>
                <a:lnTo>
                  <a:pt x="152400" y="228600"/>
                </a:lnTo>
                <a:lnTo>
                  <a:pt x="135795" y="227929"/>
                </a:lnTo>
                <a:lnTo>
                  <a:pt x="119708" y="225963"/>
                </a:lnTo>
                <a:lnTo>
                  <a:pt x="75483" y="212993"/>
                </a:lnTo>
                <a:lnTo>
                  <a:pt x="39265" y="190878"/>
                </a:lnTo>
                <a:lnTo>
                  <a:pt x="13565" y="161504"/>
                </a:lnTo>
                <a:lnTo>
                  <a:pt x="0" y="114300"/>
                </a:lnTo>
                <a:close/>
              </a:path>
            </a:pathLst>
          </a:custGeom>
          <a:ln w="19050">
            <a:solidFill>
              <a:srgbClr val="6B8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0" y="3048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0"/>
                </a:moveTo>
                <a:lnTo>
                  <a:pt x="104217" y="5827"/>
                </a:lnTo>
                <a:lnTo>
                  <a:pt x="62380" y="22055"/>
                </a:lnTo>
                <a:lnTo>
                  <a:pt x="29394" y="46798"/>
                </a:lnTo>
                <a:lnTo>
                  <a:pt x="7766" y="78175"/>
                </a:lnTo>
                <a:lnTo>
                  <a:pt x="0" y="114300"/>
                </a:lnTo>
                <a:lnTo>
                  <a:pt x="893" y="126752"/>
                </a:lnTo>
                <a:lnTo>
                  <a:pt x="20799" y="171986"/>
                </a:lnTo>
                <a:lnTo>
                  <a:pt x="50278" y="199149"/>
                </a:lnTo>
                <a:lnTo>
                  <a:pt x="89442" y="218425"/>
                </a:lnTo>
                <a:lnTo>
                  <a:pt x="135788" y="227929"/>
                </a:lnTo>
                <a:lnTo>
                  <a:pt x="152400" y="228600"/>
                </a:lnTo>
                <a:lnTo>
                  <a:pt x="169011" y="227929"/>
                </a:lnTo>
                <a:lnTo>
                  <a:pt x="215357" y="218425"/>
                </a:lnTo>
                <a:lnTo>
                  <a:pt x="254521" y="199149"/>
                </a:lnTo>
                <a:lnTo>
                  <a:pt x="284000" y="171986"/>
                </a:lnTo>
                <a:lnTo>
                  <a:pt x="303906" y="126752"/>
                </a:lnTo>
                <a:lnTo>
                  <a:pt x="304800" y="114300"/>
                </a:lnTo>
                <a:lnTo>
                  <a:pt x="303906" y="101847"/>
                </a:lnTo>
                <a:lnTo>
                  <a:pt x="284000" y="56613"/>
                </a:lnTo>
                <a:lnTo>
                  <a:pt x="254521" y="29450"/>
                </a:lnTo>
                <a:lnTo>
                  <a:pt x="215357" y="10174"/>
                </a:lnTo>
                <a:lnTo>
                  <a:pt x="169011" y="67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0" y="3048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114300"/>
                </a:moveTo>
                <a:lnTo>
                  <a:pt x="13559" y="67095"/>
                </a:lnTo>
                <a:lnTo>
                  <a:pt x="39251" y="37721"/>
                </a:lnTo>
                <a:lnTo>
                  <a:pt x="75466" y="15606"/>
                </a:lnTo>
                <a:lnTo>
                  <a:pt x="119696" y="2636"/>
                </a:lnTo>
                <a:lnTo>
                  <a:pt x="152400" y="0"/>
                </a:lnTo>
                <a:lnTo>
                  <a:pt x="169011" y="670"/>
                </a:lnTo>
                <a:lnTo>
                  <a:pt x="185103" y="2636"/>
                </a:lnTo>
                <a:lnTo>
                  <a:pt x="229333" y="15606"/>
                </a:lnTo>
                <a:lnTo>
                  <a:pt x="265548" y="37721"/>
                </a:lnTo>
                <a:lnTo>
                  <a:pt x="291240" y="67095"/>
                </a:lnTo>
                <a:lnTo>
                  <a:pt x="304800" y="114300"/>
                </a:lnTo>
                <a:lnTo>
                  <a:pt x="303906" y="126752"/>
                </a:lnTo>
                <a:lnTo>
                  <a:pt x="301286" y="138817"/>
                </a:lnTo>
                <a:lnTo>
                  <a:pt x="275405" y="181801"/>
                </a:lnTo>
                <a:lnTo>
                  <a:pt x="242419" y="206544"/>
                </a:lnTo>
                <a:lnTo>
                  <a:pt x="200582" y="222772"/>
                </a:lnTo>
                <a:lnTo>
                  <a:pt x="152400" y="228600"/>
                </a:lnTo>
                <a:lnTo>
                  <a:pt x="135788" y="227929"/>
                </a:lnTo>
                <a:lnTo>
                  <a:pt x="119696" y="225963"/>
                </a:lnTo>
                <a:lnTo>
                  <a:pt x="75466" y="212993"/>
                </a:lnTo>
                <a:lnTo>
                  <a:pt x="39251" y="190878"/>
                </a:lnTo>
                <a:lnTo>
                  <a:pt x="13559" y="161504"/>
                </a:lnTo>
                <a:lnTo>
                  <a:pt x="0" y="114300"/>
                </a:lnTo>
                <a:close/>
              </a:path>
            </a:pathLst>
          </a:custGeom>
          <a:ln w="19050">
            <a:solidFill>
              <a:srgbClr val="6B8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" y="3048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152400" y="0"/>
                </a:moveTo>
                <a:lnTo>
                  <a:pt x="104231" y="5827"/>
                </a:lnTo>
                <a:lnTo>
                  <a:pt x="62396" y="22055"/>
                </a:lnTo>
                <a:lnTo>
                  <a:pt x="29405" y="46798"/>
                </a:lnTo>
                <a:lnTo>
                  <a:pt x="7769" y="78175"/>
                </a:lnTo>
                <a:lnTo>
                  <a:pt x="0" y="114300"/>
                </a:lnTo>
                <a:lnTo>
                  <a:pt x="894" y="126752"/>
                </a:lnTo>
                <a:lnTo>
                  <a:pt x="20808" y="171986"/>
                </a:lnTo>
                <a:lnTo>
                  <a:pt x="50293" y="199149"/>
                </a:lnTo>
                <a:lnTo>
                  <a:pt x="89459" y="218425"/>
                </a:lnTo>
                <a:lnTo>
                  <a:pt x="135795" y="227929"/>
                </a:lnTo>
                <a:lnTo>
                  <a:pt x="152400" y="228600"/>
                </a:lnTo>
                <a:lnTo>
                  <a:pt x="169004" y="227929"/>
                </a:lnTo>
                <a:lnTo>
                  <a:pt x="215340" y="218425"/>
                </a:lnTo>
                <a:lnTo>
                  <a:pt x="254506" y="199149"/>
                </a:lnTo>
                <a:lnTo>
                  <a:pt x="283991" y="171986"/>
                </a:lnTo>
                <a:lnTo>
                  <a:pt x="303905" y="126752"/>
                </a:lnTo>
                <a:lnTo>
                  <a:pt x="304800" y="114300"/>
                </a:lnTo>
                <a:lnTo>
                  <a:pt x="303905" y="101847"/>
                </a:lnTo>
                <a:lnTo>
                  <a:pt x="283991" y="56613"/>
                </a:lnTo>
                <a:lnTo>
                  <a:pt x="254506" y="29450"/>
                </a:lnTo>
                <a:lnTo>
                  <a:pt x="215340" y="10174"/>
                </a:lnTo>
                <a:lnTo>
                  <a:pt x="169004" y="670"/>
                </a:lnTo>
                <a:lnTo>
                  <a:pt x="152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" y="30480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0" y="114300"/>
                </a:moveTo>
                <a:lnTo>
                  <a:pt x="13565" y="67095"/>
                </a:lnTo>
                <a:lnTo>
                  <a:pt x="39265" y="37721"/>
                </a:lnTo>
                <a:lnTo>
                  <a:pt x="75483" y="15606"/>
                </a:lnTo>
                <a:lnTo>
                  <a:pt x="119708" y="2636"/>
                </a:lnTo>
                <a:lnTo>
                  <a:pt x="152400" y="0"/>
                </a:lnTo>
                <a:lnTo>
                  <a:pt x="169004" y="670"/>
                </a:lnTo>
                <a:lnTo>
                  <a:pt x="185091" y="2636"/>
                </a:lnTo>
                <a:lnTo>
                  <a:pt x="229316" y="15606"/>
                </a:lnTo>
                <a:lnTo>
                  <a:pt x="265534" y="37721"/>
                </a:lnTo>
                <a:lnTo>
                  <a:pt x="291234" y="67095"/>
                </a:lnTo>
                <a:lnTo>
                  <a:pt x="304800" y="114300"/>
                </a:lnTo>
                <a:lnTo>
                  <a:pt x="303905" y="126752"/>
                </a:lnTo>
                <a:lnTo>
                  <a:pt x="301284" y="138817"/>
                </a:lnTo>
                <a:lnTo>
                  <a:pt x="275394" y="181801"/>
                </a:lnTo>
                <a:lnTo>
                  <a:pt x="242403" y="206544"/>
                </a:lnTo>
                <a:lnTo>
                  <a:pt x="200568" y="222772"/>
                </a:lnTo>
                <a:lnTo>
                  <a:pt x="152400" y="228600"/>
                </a:lnTo>
                <a:lnTo>
                  <a:pt x="135795" y="227929"/>
                </a:lnTo>
                <a:lnTo>
                  <a:pt x="119708" y="225963"/>
                </a:lnTo>
                <a:lnTo>
                  <a:pt x="75483" y="212993"/>
                </a:lnTo>
                <a:lnTo>
                  <a:pt x="39265" y="190878"/>
                </a:lnTo>
                <a:lnTo>
                  <a:pt x="13565" y="161504"/>
                </a:lnTo>
                <a:lnTo>
                  <a:pt x="0" y="114300"/>
                </a:lnTo>
                <a:close/>
              </a:path>
            </a:pathLst>
          </a:custGeom>
          <a:ln w="19050">
            <a:solidFill>
              <a:srgbClr val="6B8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2785" y="2180463"/>
            <a:ext cx="1379855" cy="914400"/>
          </a:xfrm>
          <a:custGeom>
            <a:avLst/>
            <a:gdLst/>
            <a:ahLst/>
            <a:cxnLst/>
            <a:rect l="l" t="t" r="r" b="b"/>
            <a:pathLst>
              <a:path w="1379854" h="914400">
                <a:moveTo>
                  <a:pt x="16001" y="0"/>
                </a:moveTo>
                <a:lnTo>
                  <a:pt x="0" y="914273"/>
                </a:lnTo>
                <a:lnTo>
                  <a:pt x="1379346" y="480949"/>
                </a:lnTo>
                <a:lnTo>
                  <a:pt x="16001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72785" y="2180463"/>
            <a:ext cx="1379855" cy="914400"/>
          </a:xfrm>
          <a:custGeom>
            <a:avLst/>
            <a:gdLst/>
            <a:ahLst/>
            <a:cxnLst/>
            <a:rect l="l" t="t" r="r" b="b"/>
            <a:pathLst>
              <a:path w="1379854" h="914400">
                <a:moveTo>
                  <a:pt x="16001" y="0"/>
                </a:moveTo>
                <a:lnTo>
                  <a:pt x="1379346" y="480949"/>
                </a:lnTo>
                <a:lnTo>
                  <a:pt x="0" y="914273"/>
                </a:lnTo>
                <a:lnTo>
                  <a:pt x="16001" y="0"/>
                </a:lnTo>
                <a:close/>
              </a:path>
            </a:pathLst>
          </a:custGeom>
          <a:ln w="19050">
            <a:solidFill>
              <a:srgbClr val="6B8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11466" y="2933750"/>
            <a:ext cx="276225" cy="262890"/>
          </a:xfrm>
          <a:custGeom>
            <a:avLst/>
            <a:gdLst/>
            <a:ahLst/>
            <a:cxnLst/>
            <a:rect l="l" t="t" r="r" b="b"/>
            <a:pathLst>
              <a:path w="276225" h="262889">
                <a:moveTo>
                  <a:pt x="99562" y="0"/>
                </a:moveTo>
                <a:lnTo>
                  <a:pt x="55238" y="8530"/>
                </a:lnTo>
                <a:lnTo>
                  <a:pt x="20603" y="33985"/>
                </a:lnTo>
                <a:lnTo>
                  <a:pt x="1179" y="78003"/>
                </a:lnTo>
                <a:lnTo>
                  <a:pt x="0" y="99811"/>
                </a:lnTo>
                <a:lnTo>
                  <a:pt x="999" y="111054"/>
                </a:lnTo>
                <a:lnTo>
                  <a:pt x="15205" y="156661"/>
                </a:lnTo>
                <a:lnTo>
                  <a:pt x="36112" y="189572"/>
                </a:lnTo>
                <a:lnTo>
                  <a:pt x="65307" y="219278"/>
                </a:lnTo>
                <a:lnTo>
                  <a:pt x="102758" y="243826"/>
                </a:lnTo>
                <a:lnTo>
                  <a:pt x="139936" y="257700"/>
                </a:lnTo>
                <a:lnTo>
                  <a:pt x="176559" y="262281"/>
                </a:lnTo>
                <a:lnTo>
                  <a:pt x="188280" y="261726"/>
                </a:lnTo>
                <a:lnTo>
                  <a:pt x="230665" y="248991"/>
                </a:lnTo>
                <a:lnTo>
                  <a:pt x="259483" y="223172"/>
                </a:lnTo>
                <a:lnTo>
                  <a:pt x="275041" y="184234"/>
                </a:lnTo>
                <a:lnTo>
                  <a:pt x="276218" y="162431"/>
                </a:lnTo>
                <a:lnTo>
                  <a:pt x="275216" y="151190"/>
                </a:lnTo>
                <a:lnTo>
                  <a:pt x="261006" y="105598"/>
                </a:lnTo>
                <a:lnTo>
                  <a:pt x="240118" y="72698"/>
                </a:lnTo>
                <a:lnTo>
                  <a:pt x="210976" y="43002"/>
                </a:lnTo>
                <a:lnTo>
                  <a:pt x="173379" y="18410"/>
                </a:lnTo>
                <a:lnTo>
                  <a:pt x="136184" y="4563"/>
                </a:lnTo>
                <a:lnTo>
                  <a:pt x="995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11466" y="2933750"/>
            <a:ext cx="276225" cy="262890"/>
          </a:xfrm>
          <a:custGeom>
            <a:avLst/>
            <a:gdLst/>
            <a:ahLst/>
            <a:cxnLst/>
            <a:rect l="l" t="t" r="r" b="b"/>
            <a:pathLst>
              <a:path w="276225" h="262889">
                <a:moveTo>
                  <a:pt x="20603" y="33985"/>
                </a:moveTo>
                <a:lnTo>
                  <a:pt x="55238" y="8530"/>
                </a:lnTo>
                <a:lnTo>
                  <a:pt x="99562" y="0"/>
                </a:lnTo>
                <a:lnTo>
                  <a:pt x="111576" y="483"/>
                </a:lnTo>
                <a:lnTo>
                  <a:pt x="161046" y="12770"/>
                </a:lnTo>
                <a:lnTo>
                  <a:pt x="197464" y="32749"/>
                </a:lnTo>
                <a:lnTo>
                  <a:pt x="210976" y="43002"/>
                </a:lnTo>
                <a:lnTo>
                  <a:pt x="221578" y="52428"/>
                </a:lnTo>
                <a:lnTo>
                  <a:pt x="231298" y="62350"/>
                </a:lnTo>
                <a:lnTo>
                  <a:pt x="254989" y="94392"/>
                </a:lnTo>
                <a:lnTo>
                  <a:pt x="273176" y="139817"/>
                </a:lnTo>
                <a:lnTo>
                  <a:pt x="276218" y="162431"/>
                </a:lnTo>
                <a:lnTo>
                  <a:pt x="276165" y="173469"/>
                </a:lnTo>
                <a:lnTo>
                  <a:pt x="265066" y="214196"/>
                </a:lnTo>
                <a:lnTo>
                  <a:pt x="255553" y="228295"/>
                </a:lnTo>
                <a:lnTo>
                  <a:pt x="248070" y="236263"/>
                </a:lnTo>
                <a:lnTo>
                  <a:pt x="239748" y="243160"/>
                </a:lnTo>
                <a:lnTo>
                  <a:pt x="199629" y="260123"/>
                </a:lnTo>
                <a:lnTo>
                  <a:pt x="176559" y="262281"/>
                </a:lnTo>
                <a:lnTo>
                  <a:pt x="164543" y="261793"/>
                </a:lnTo>
                <a:lnTo>
                  <a:pt x="115083" y="249477"/>
                </a:lnTo>
                <a:lnTo>
                  <a:pt x="78700" y="229465"/>
                </a:lnTo>
                <a:lnTo>
                  <a:pt x="65307" y="219278"/>
                </a:lnTo>
                <a:lnTo>
                  <a:pt x="54682" y="209849"/>
                </a:lnTo>
                <a:lnTo>
                  <a:pt x="44945" y="199924"/>
                </a:lnTo>
                <a:lnTo>
                  <a:pt x="21226" y="167871"/>
                </a:lnTo>
                <a:lnTo>
                  <a:pt x="3036" y="122431"/>
                </a:lnTo>
                <a:lnTo>
                  <a:pt x="0" y="99811"/>
                </a:lnTo>
                <a:lnTo>
                  <a:pt x="54" y="88770"/>
                </a:lnTo>
                <a:lnTo>
                  <a:pt x="11145" y="48038"/>
                </a:lnTo>
                <a:lnTo>
                  <a:pt x="20603" y="33985"/>
                </a:lnTo>
                <a:close/>
              </a:path>
            </a:pathLst>
          </a:custGeom>
          <a:ln w="19050">
            <a:solidFill>
              <a:srgbClr val="6B8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37406" y="2065324"/>
            <a:ext cx="276225" cy="262890"/>
          </a:xfrm>
          <a:custGeom>
            <a:avLst/>
            <a:gdLst/>
            <a:ahLst/>
            <a:cxnLst/>
            <a:rect l="l" t="t" r="r" b="b"/>
            <a:pathLst>
              <a:path w="276225" h="262889">
                <a:moveTo>
                  <a:pt x="99597" y="0"/>
                </a:moveTo>
                <a:lnTo>
                  <a:pt x="55283" y="8522"/>
                </a:lnTo>
                <a:lnTo>
                  <a:pt x="20697" y="33985"/>
                </a:lnTo>
                <a:lnTo>
                  <a:pt x="1191" y="78047"/>
                </a:lnTo>
                <a:lnTo>
                  <a:pt x="0" y="99850"/>
                </a:lnTo>
                <a:lnTo>
                  <a:pt x="995" y="111090"/>
                </a:lnTo>
                <a:lnTo>
                  <a:pt x="15188" y="156682"/>
                </a:lnTo>
                <a:lnTo>
                  <a:pt x="36088" y="189583"/>
                </a:lnTo>
                <a:lnTo>
                  <a:pt x="65274" y="219278"/>
                </a:lnTo>
                <a:lnTo>
                  <a:pt x="102772" y="243826"/>
                </a:lnTo>
                <a:lnTo>
                  <a:pt x="139960" y="257700"/>
                </a:lnTo>
                <a:lnTo>
                  <a:pt x="176570" y="262281"/>
                </a:lnTo>
                <a:lnTo>
                  <a:pt x="188285" y="261726"/>
                </a:lnTo>
                <a:lnTo>
                  <a:pt x="230642" y="248991"/>
                </a:lnTo>
                <a:lnTo>
                  <a:pt x="259451" y="223173"/>
                </a:lnTo>
                <a:lnTo>
                  <a:pt x="275027" y="184234"/>
                </a:lnTo>
                <a:lnTo>
                  <a:pt x="276218" y="162431"/>
                </a:lnTo>
                <a:lnTo>
                  <a:pt x="275223" y="151191"/>
                </a:lnTo>
                <a:lnTo>
                  <a:pt x="261030" y="105598"/>
                </a:lnTo>
                <a:lnTo>
                  <a:pt x="240130" y="72698"/>
                </a:lnTo>
                <a:lnTo>
                  <a:pt x="210943" y="43002"/>
                </a:lnTo>
                <a:lnTo>
                  <a:pt x="173435" y="18454"/>
                </a:lnTo>
                <a:lnTo>
                  <a:pt x="136226" y="4581"/>
                </a:lnTo>
                <a:lnTo>
                  <a:pt x="995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7406" y="2065324"/>
            <a:ext cx="276225" cy="262890"/>
          </a:xfrm>
          <a:custGeom>
            <a:avLst/>
            <a:gdLst/>
            <a:ahLst/>
            <a:cxnLst/>
            <a:rect l="l" t="t" r="r" b="b"/>
            <a:pathLst>
              <a:path w="276225" h="262889">
                <a:moveTo>
                  <a:pt x="20697" y="33985"/>
                </a:moveTo>
                <a:lnTo>
                  <a:pt x="55283" y="8522"/>
                </a:lnTo>
                <a:lnTo>
                  <a:pt x="99597" y="0"/>
                </a:lnTo>
                <a:lnTo>
                  <a:pt x="111613" y="488"/>
                </a:lnTo>
                <a:lnTo>
                  <a:pt x="161097" y="12804"/>
                </a:lnTo>
                <a:lnTo>
                  <a:pt x="197527" y="32816"/>
                </a:lnTo>
                <a:lnTo>
                  <a:pt x="210943" y="43002"/>
                </a:lnTo>
                <a:lnTo>
                  <a:pt x="221565" y="52429"/>
                </a:lnTo>
                <a:lnTo>
                  <a:pt x="231299" y="62351"/>
                </a:lnTo>
                <a:lnTo>
                  <a:pt x="255012" y="94392"/>
                </a:lnTo>
                <a:lnTo>
                  <a:pt x="273190" y="139817"/>
                </a:lnTo>
                <a:lnTo>
                  <a:pt x="276218" y="162431"/>
                </a:lnTo>
                <a:lnTo>
                  <a:pt x="276159" y="173469"/>
                </a:lnTo>
                <a:lnTo>
                  <a:pt x="265036" y="214196"/>
                </a:lnTo>
                <a:lnTo>
                  <a:pt x="255520" y="228295"/>
                </a:lnTo>
                <a:lnTo>
                  <a:pt x="248038" y="236263"/>
                </a:lnTo>
                <a:lnTo>
                  <a:pt x="239720" y="243160"/>
                </a:lnTo>
                <a:lnTo>
                  <a:pt x="199627" y="260123"/>
                </a:lnTo>
                <a:lnTo>
                  <a:pt x="176570" y="262281"/>
                </a:lnTo>
                <a:lnTo>
                  <a:pt x="164560" y="261793"/>
                </a:lnTo>
                <a:lnTo>
                  <a:pt x="115104" y="249477"/>
                </a:lnTo>
                <a:lnTo>
                  <a:pt x="78689" y="229465"/>
                </a:lnTo>
                <a:lnTo>
                  <a:pt x="65274" y="219278"/>
                </a:lnTo>
                <a:lnTo>
                  <a:pt x="54653" y="209852"/>
                </a:lnTo>
                <a:lnTo>
                  <a:pt x="44918" y="199930"/>
                </a:lnTo>
                <a:lnTo>
                  <a:pt x="21206" y="167889"/>
                </a:lnTo>
                <a:lnTo>
                  <a:pt x="3028" y="122464"/>
                </a:lnTo>
                <a:lnTo>
                  <a:pt x="0" y="99850"/>
                </a:lnTo>
                <a:lnTo>
                  <a:pt x="59" y="88812"/>
                </a:lnTo>
                <a:lnTo>
                  <a:pt x="11182" y="48085"/>
                </a:lnTo>
                <a:lnTo>
                  <a:pt x="20697" y="33985"/>
                </a:lnTo>
                <a:close/>
              </a:path>
            </a:pathLst>
          </a:custGeom>
          <a:ln w="19050">
            <a:solidFill>
              <a:srgbClr val="6B8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34311" y="2528366"/>
            <a:ext cx="276860" cy="262255"/>
          </a:xfrm>
          <a:custGeom>
            <a:avLst/>
            <a:gdLst/>
            <a:ahLst/>
            <a:cxnLst/>
            <a:rect l="l" t="t" r="r" b="b"/>
            <a:pathLst>
              <a:path w="276859" h="262255">
                <a:moveTo>
                  <a:pt x="99625" y="0"/>
                </a:moveTo>
                <a:lnTo>
                  <a:pt x="55301" y="8530"/>
                </a:lnTo>
                <a:lnTo>
                  <a:pt x="20666" y="33985"/>
                </a:lnTo>
                <a:lnTo>
                  <a:pt x="1189" y="77980"/>
                </a:lnTo>
                <a:lnTo>
                  <a:pt x="0" y="99785"/>
                </a:lnTo>
                <a:lnTo>
                  <a:pt x="997" y="111027"/>
                </a:lnTo>
                <a:lnTo>
                  <a:pt x="15198" y="156614"/>
                </a:lnTo>
                <a:lnTo>
                  <a:pt x="36090" y="189495"/>
                </a:lnTo>
                <a:lnTo>
                  <a:pt x="65243" y="219151"/>
                </a:lnTo>
                <a:lnTo>
                  <a:pt x="102840" y="243743"/>
                </a:lnTo>
                <a:lnTo>
                  <a:pt x="140036" y="257590"/>
                </a:lnTo>
                <a:lnTo>
                  <a:pt x="176658" y="262154"/>
                </a:lnTo>
                <a:lnTo>
                  <a:pt x="188376" y="261595"/>
                </a:lnTo>
                <a:lnTo>
                  <a:pt x="230742" y="248856"/>
                </a:lnTo>
                <a:lnTo>
                  <a:pt x="259497" y="223115"/>
                </a:lnTo>
                <a:lnTo>
                  <a:pt x="275094" y="184174"/>
                </a:lnTo>
                <a:lnTo>
                  <a:pt x="276283" y="162368"/>
                </a:lnTo>
                <a:lnTo>
                  <a:pt x="275286" y="151127"/>
                </a:lnTo>
                <a:lnTo>
                  <a:pt x="261085" y="105540"/>
                </a:lnTo>
                <a:lnTo>
                  <a:pt x="240193" y="72659"/>
                </a:lnTo>
                <a:lnTo>
                  <a:pt x="211039" y="43002"/>
                </a:lnTo>
                <a:lnTo>
                  <a:pt x="173443" y="18410"/>
                </a:lnTo>
                <a:lnTo>
                  <a:pt x="136247" y="4563"/>
                </a:lnTo>
                <a:lnTo>
                  <a:pt x="9962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34311" y="2528366"/>
            <a:ext cx="276860" cy="262255"/>
          </a:xfrm>
          <a:custGeom>
            <a:avLst/>
            <a:gdLst/>
            <a:ahLst/>
            <a:cxnLst/>
            <a:rect l="l" t="t" r="r" b="b"/>
            <a:pathLst>
              <a:path w="276859" h="262255">
                <a:moveTo>
                  <a:pt x="20666" y="33985"/>
                </a:moveTo>
                <a:lnTo>
                  <a:pt x="55301" y="8530"/>
                </a:lnTo>
                <a:lnTo>
                  <a:pt x="99625" y="0"/>
                </a:lnTo>
                <a:lnTo>
                  <a:pt x="111640" y="483"/>
                </a:lnTo>
                <a:lnTo>
                  <a:pt x="161109" y="12770"/>
                </a:lnTo>
                <a:lnTo>
                  <a:pt x="197527" y="32749"/>
                </a:lnTo>
                <a:lnTo>
                  <a:pt x="211039" y="43002"/>
                </a:lnTo>
                <a:lnTo>
                  <a:pt x="221647" y="52413"/>
                </a:lnTo>
                <a:lnTo>
                  <a:pt x="231370" y="62321"/>
                </a:lnTo>
                <a:lnTo>
                  <a:pt x="255068" y="94338"/>
                </a:lnTo>
                <a:lnTo>
                  <a:pt x="273250" y="139753"/>
                </a:lnTo>
                <a:lnTo>
                  <a:pt x="276283" y="162368"/>
                </a:lnTo>
                <a:lnTo>
                  <a:pt x="276225" y="173407"/>
                </a:lnTo>
                <a:lnTo>
                  <a:pt x="265091" y="214139"/>
                </a:lnTo>
                <a:lnTo>
                  <a:pt x="255616" y="228168"/>
                </a:lnTo>
                <a:lnTo>
                  <a:pt x="248137" y="236132"/>
                </a:lnTo>
                <a:lnTo>
                  <a:pt x="239820" y="243027"/>
                </a:lnTo>
                <a:lnTo>
                  <a:pt x="199721" y="259989"/>
                </a:lnTo>
                <a:lnTo>
                  <a:pt x="176658" y="262154"/>
                </a:lnTo>
                <a:lnTo>
                  <a:pt x="164643" y="261670"/>
                </a:lnTo>
                <a:lnTo>
                  <a:pt x="115173" y="249384"/>
                </a:lnTo>
                <a:lnTo>
                  <a:pt x="78756" y="229405"/>
                </a:lnTo>
                <a:lnTo>
                  <a:pt x="65243" y="219151"/>
                </a:lnTo>
                <a:lnTo>
                  <a:pt x="54636" y="209741"/>
                </a:lnTo>
                <a:lnTo>
                  <a:pt x="44913" y="199832"/>
                </a:lnTo>
                <a:lnTo>
                  <a:pt x="21215" y="167816"/>
                </a:lnTo>
                <a:lnTo>
                  <a:pt x="3032" y="122400"/>
                </a:lnTo>
                <a:lnTo>
                  <a:pt x="0" y="99785"/>
                </a:lnTo>
                <a:lnTo>
                  <a:pt x="58" y="88746"/>
                </a:lnTo>
                <a:lnTo>
                  <a:pt x="11191" y="48015"/>
                </a:lnTo>
                <a:lnTo>
                  <a:pt x="20666" y="33985"/>
                </a:lnTo>
                <a:close/>
              </a:path>
            </a:pathLst>
          </a:custGeom>
          <a:ln w="19050">
            <a:solidFill>
              <a:srgbClr val="6B8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3423160"/>
            <a:ext cx="7731125" cy="136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800" spc="-15" dirty="0">
                <a:latin typeface="Tw Cen MT"/>
                <a:cs typeface="Tw Cen MT"/>
              </a:rPr>
              <a:t>D</a:t>
            </a:r>
            <a:r>
              <a:rPr sz="1800" spc="-5" dirty="0">
                <a:latin typeface="Tw Cen MT"/>
                <a:cs typeface="Tw Cen MT"/>
              </a:rPr>
              <a:t>ata</a:t>
            </a:r>
            <a:r>
              <a:rPr sz="1800" spc="-10" dirty="0">
                <a:latin typeface="Tw Cen MT"/>
                <a:cs typeface="Tw Cen MT"/>
              </a:rPr>
              <a:t>b</a:t>
            </a:r>
            <a:r>
              <a:rPr sz="1800" spc="-20" dirty="0">
                <a:latin typeface="Tw Cen MT"/>
                <a:cs typeface="Tw Cen MT"/>
              </a:rPr>
              <a:t>a</a:t>
            </a:r>
            <a:r>
              <a:rPr sz="1800" dirty="0">
                <a:latin typeface="Tw Cen MT"/>
                <a:cs typeface="Tw Cen MT"/>
              </a:rPr>
              <a:t>se</a:t>
            </a:r>
            <a:r>
              <a:rPr sz="1800" spc="-40" dirty="0">
                <a:latin typeface="Tw Cen MT"/>
                <a:cs typeface="Tw Cen MT"/>
              </a:rPr>
              <a:t> </a:t>
            </a:r>
            <a:r>
              <a:rPr sz="1800" spc="-15" dirty="0">
                <a:latin typeface="Tw Cen MT"/>
                <a:cs typeface="Tw Cen MT"/>
              </a:rPr>
              <a:t>Ima</a:t>
            </a:r>
            <a:r>
              <a:rPr sz="1800" spc="-40" dirty="0">
                <a:latin typeface="Tw Cen MT"/>
                <a:cs typeface="Tw Cen MT"/>
              </a:rPr>
              <a:t>g</a:t>
            </a:r>
            <a:r>
              <a:rPr sz="1800" dirty="0">
                <a:latin typeface="Tw Cen MT"/>
                <a:cs typeface="Tw Cen MT"/>
              </a:rPr>
              <a:t>e</a:t>
            </a:r>
          </a:p>
          <a:p>
            <a:pPr marL="4813935">
              <a:lnSpc>
                <a:spcPts val="1980"/>
              </a:lnSpc>
            </a:pPr>
            <a:r>
              <a:rPr sz="1800" spc="-15" dirty="0">
                <a:latin typeface="Tw Cen MT"/>
                <a:cs typeface="Tw Cen MT"/>
              </a:rPr>
              <a:t>C</a:t>
            </a:r>
            <a:r>
              <a:rPr sz="1800" spc="-5" dirty="0">
                <a:latin typeface="Tw Cen MT"/>
                <a:cs typeface="Tw Cen MT"/>
              </a:rPr>
              <a:t>u</a:t>
            </a:r>
            <a:r>
              <a:rPr sz="1800" dirty="0">
                <a:latin typeface="Tw Cen MT"/>
                <a:cs typeface="Tw Cen MT"/>
              </a:rPr>
              <a:t>rrent</a:t>
            </a:r>
            <a:r>
              <a:rPr sz="1800" spc="-25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I</a:t>
            </a:r>
            <a:r>
              <a:rPr sz="1800" dirty="0">
                <a:latin typeface="Tw Cen MT"/>
                <a:cs typeface="Tw Cen MT"/>
              </a:rPr>
              <a:t>t</a:t>
            </a:r>
            <a:r>
              <a:rPr sz="1800" spc="-15" dirty="0">
                <a:latin typeface="Tw Cen MT"/>
                <a:cs typeface="Tw Cen MT"/>
              </a:rPr>
              <a:t>em</a:t>
            </a:r>
            <a:endParaRPr sz="18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4356735">
              <a:lnSpc>
                <a:spcPct val="100000"/>
              </a:lnSpc>
            </a:pPr>
            <a:r>
              <a:rPr sz="1800" spc="5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ssum</a:t>
            </a:r>
            <a:r>
              <a:rPr sz="1800" dirty="0">
                <a:latin typeface="Tw Cen MT"/>
                <a:cs typeface="Tw Cen MT"/>
              </a:rPr>
              <a:t>e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spc="-50" dirty="0">
                <a:latin typeface="Tw Cen MT"/>
                <a:cs typeface="Tw Cen MT"/>
              </a:rPr>
              <a:t>w</a:t>
            </a:r>
            <a:r>
              <a:rPr sz="1800" dirty="0">
                <a:latin typeface="Tw Cen MT"/>
                <a:cs typeface="Tw Cen MT"/>
              </a:rPr>
              <a:t>e</a:t>
            </a:r>
            <a:r>
              <a:rPr sz="1800" spc="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h</a:t>
            </a:r>
            <a:r>
              <a:rPr sz="1800" spc="-5" dirty="0">
                <a:latin typeface="Tw Cen MT"/>
                <a:cs typeface="Tw Cen MT"/>
              </a:rPr>
              <a:t>a</a:t>
            </a:r>
            <a:r>
              <a:rPr sz="1800" spc="-45" dirty="0">
                <a:latin typeface="Tw Cen MT"/>
                <a:cs typeface="Tw Cen MT"/>
              </a:rPr>
              <a:t>v</a:t>
            </a:r>
            <a:r>
              <a:rPr sz="1800" dirty="0">
                <a:latin typeface="Tw Cen MT"/>
                <a:cs typeface="Tw Cen MT"/>
              </a:rPr>
              <a:t>e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4</a:t>
            </a:r>
            <a:r>
              <a:rPr sz="1800" dirty="0">
                <a:latin typeface="Tw Cen MT"/>
                <a:cs typeface="Tw Cen MT"/>
              </a:rPr>
              <a:t> x </a:t>
            </a:r>
            <a:r>
              <a:rPr sz="1800" spc="-15" dirty="0">
                <a:latin typeface="Tw Cen MT"/>
                <a:cs typeface="Tw Cen MT"/>
              </a:rPr>
              <a:t>loca</a:t>
            </a:r>
            <a:r>
              <a:rPr sz="1800" dirty="0">
                <a:latin typeface="Tw Cen MT"/>
                <a:cs typeface="Tw Cen MT"/>
              </a:rPr>
              <a:t>t</a:t>
            </a:r>
            <a:r>
              <a:rPr sz="1800" spc="-5" dirty="0">
                <a:latin typeface="Tw Cen MT"/>
                <a:cs typeface="Tw Cen MT"/>
              </a:rPr>
              <a:t>io</a:t>
            </a:r>
            <a:r>
              <a:rPr sz="1800" dirty="0">
                <a:latin typeface="Tw Cen MT"/>
                <a:cs typeface="Tw Cen MT"/>
              </a:rPr>
              <a:t>ns</a:t>
            </a:r>
          </a:p>
          <a:p>
            <a:pPr marL="4356735">
              <a:lnSpc>
                <a:spcPct val="100000"/>
              </a:lnSpc>
            </a:pPr>
            <a:r>
              <a:rPr sz="1800" spc="5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nd</a:t>
            </a:r>
            <a:r>
              <a:rPr sz="1800" spc="-2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only</a:t>
            </a:r>
            <a:r>
              <a:rPr sz="1800" spc="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4</a:t>
            </a:r>
            <a:r>
              <a:rPr sz="180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pos</a:t>
            </a:r>
            <a:r>
              <a:rPr sz="1800" dirty="0">
                <a:latin typeface="Tw Cen MT"/>
                <a:cs typeface="Tw Cen MT"/>
              </a:rPr>
              <a:t>si</a:t>
            </a:r>
            <a:r>
              <a:rPr sz="1800" spc="5" dirty="0">
                <a:latin typeface="Tw Cen MT"/>
                <a:cs typeface="Tw Cen MT"/>
              </a:rPr>
              <a:t>b</a:t>
            </a:r>
            <a:r>
              <a:rPr sz="1800" spc="-5" dirty="0">
                <a:latin typeface="Tw Cen MT"/>
                <a:cs typeface="Tw Cen MT"/>
              </a:rPr>
              <a:t>l</a:t>
            </a:r>
            <a:r>
              <a:rPr sz="1800" dirty="0">
                <a:latin typeface="Tw Cen MT"/>
                <a:cs typeface="Tw Cen MT"/>
              </a:rPr>
              <a:t>e </a:t>
            </a:r>
            <a:r>
              <a:rPr sz="1800" spc="-40" dirty="0">
                <a:latin typeface="Tw Cen MT"/>
                <a:cs typeface="Tw Cen MT"/>
              </a:rPr>
              <a:t>r</a:t>
            </a:r>
            <a:r>
              <a:rPr sz="1800" spc="-10" dirty="0">
                <a:latin typeface="Tw Cen MT"/>
                <a:cs typeface="Tw Cen MT"/>
              </a:rPr>
              <a:t>ot</a:t>
            </a:r>
            <a:r>
              <a:rPr sz="1800" spc="-5" dirty="0">
                <a:latin typeface="Tw Cen MT"/>
                <a:cs typeface="Tw Cen MT"/>
              </a:rPr>
              <a:t>a</a:t>
            </a:r>
            <a:r>
              <a:rPr sz="1800" dirty="0">
                <a:latin typeface="Tw Cen MT"/>
                <a:cs typeface="Tw Cen MT"/>
              </a:rPr>
              <a:t>ti</a:t>
            </a:r>
            <a:r>
              <a:rPr sz="1800" spc="-10" dirty="0">
                <a:latin typeface="Tw Cen MT"/>
                <a:cs typeface="Tw Cen MT"/>
              </a:rPr>
              <a:t>ons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(</a:t>
            </a:r>
            <a:r>
              <a:rPr sz="1800" dirty="0">
                <a:latin typeface="Tw Cen MT"/>
                <a:cs typeface="Tw Cen MT"/>
              </a:rPr>
              <a:t>t</a:t>
            </a:r>
            <a:r>
              <a:rPr sz="1800" spc="-10" dirty="0">
                <a:latin typeface="Tw Cen MT"/>
                <a:cs typeface="Tw Cen MT"/>
              </a:rPr>
              <a:t>he</a:t>
            </a:r>
            <a:r>
              <a:rPr sz="1800" dirty="0">
                <a:latin typeface="Tw Cen MT"/>
                <a:cs typeface="Tw Cen MT"/>
              </a:rPr>
              <a:t>t</a:t>
            </a:r>
            <a:r>
              <a:rPr sz="1800" spc="-10" dirty="0">
                <a:latin typeface="Tw Cen MT"/>
                <a:cs typeface="Tw Cen MT"/>
              </a:rPr>
              <a:t>as)</a:t>
            </a:r>
            <a:endParaRPr sz="1800" dirty="0">
              <a:latin typeface="Tw Cen MT"/>
              <a:cs typeface="Tw Cen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02994" y="6395610"/>
            <a:ext cx="1517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w Cen MT"/>
                <a:cs typeface="Tw Cen MT"/>
              </a:rPr>
              <a:t>0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07794" y="6395610"/>
            <a:ext cx="735965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ts val="1725"/>
              </a:lnSpc>
            </a:pPr>
            <a:r>
              <a:rPr sz="1800" dirty="0">
                <a:latin typeface="Tw Cen MT"/>
                <a:cs typeface="Tw Cen MT"/>
              </a:rPr>
              <a:t>90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ts val="1725"/>
              </a:lnSpc>
            </a:pPr>
            <a:r>
              <a:rPr sz="1800" spc="-10" dirty="0">
                <a:latin typeface="Tw Cen MT"/>
                <a:cs typeface="Tw Cen MT"/>
              </a:rPr>
              <a:t>T</a:t>
            </a:r>
            <a:r>
              <a:rPr sz="1800" spc="-5" dirty="0">
                <a:latin typeface="Tw Cen MT"/>
                <a:cs typeface="Tw Cen MT"/>
              </a:rPr>
              <a:t>h</a:t>
            </a:r>
            <a:r>
              <a:rPr sz="1800" spc="-10" dirty="0">
                <a:latin typeface="Tw Cen MT"/>
                <a:cs typeface="Tw Cen MT"/>
              </a:rPr>
              <a:t>eta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27375" y="6395610"/>
            <a:ext cx="4051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w Cen MT"/>
                <a:cs typeface="Tw Cen MT"/>
              </a:rPr>
              <a:t>180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65575" y="6395610"/>
            <a:ext cx="4051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w Cen MT"/>
                <a:cs typeface="Tw Cen MT"/>
              </a:rPr>
              <a:t>270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1140" y="5023756"/>
            <a:ext cx="9074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w Cen MT"/>
                <a:cs typeface="Tw Cen MT"/>
              </a:rPr>
              <a:t>X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position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79975" y="5084955"/>
            <a:ext cx="3545204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0" dirty="0">
                <a:latin typeface="Tw Cen MT"/>
                <a:cs typeface="Tw Cen MT"/>
              </a:rPr>
              <a:t>T</a:t>
            </a:r>
            <a:r>
              <a:rPr sz="1800" spc="-5" dirty="0">
                <a:latin typeface="Tw Cen MT"/>
                <a:cs typeface="Tw Cen MT"/>
              </a:rPr>
              <a:t>h</a:t>
            </a:r>
            <a:r>
              <a:rPr sz="1800" spc="-10" dirty="0">
                <a:latin typeface="Tw Cen MT"/>
                <a:cs typeface="Tw Cen MT"/>
              </a:rPr>
              <a:t>en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th</a:t>
            </a:r>
            <a:r>
              <a:rPr sz="1800" dirty="0">
                <a:latin typeface="Tw Cen MT"/>
                <a:cs typeface="Tw Cen MT"/>
              </a:rPr>
              <a:t>e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spc="5" dirty="0">
                <a:latin typeface="Tw Cen MT"/>
                <a:cs typeface="Tw Cen MT"/>
              </a:rPr>
              <a:t>H</a:t>
            </a:r>
            <a:r>
              <a:rPr sz="1800" spc="-10" dirty="0">
                <a:latin typeface="Tw Cen MT"/>
                <a:cs typeface="Tw Cen MT"/>
              </a:rPr>
              <a:t>ou</a:t>
            </a:r>
            <a:r>
              <a:rPr sz="1800" spc="-5" dirty="0">
                <a:latin typeface="Tw Cen MT"/>
                <a:cs typeface="Tw Cen MT"/>
              </a:rPr>
              <a:t>g</a:t>
            </a:r>
            <a:r>
              <a:rPr sz="1800" spc="-10" dirty="0">
                <a:latin typeface="Tw Cen MT"/>
                <a:cs typeface="Tw Cen MT"/>
              </a:rPr>
              <a:t>h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spa</a:t>
            </a:r>
            <a:r>
              <a:rPr sz="1800" spc="-5" dirty="0">
                <a:latin typeface="Tw Cen MT"/>
                <a:cs typeface="Tw Cen MT"/>
              </a:rPr>
              <a:t>c</a:t>
            </a:r>
            <a:r>
              <a:rPr sz="1800" dirty="0">
                <a:latin typeface="Tw Cen MT"/>
                <a:cs typeface="Tw Cen MT"/>
              </a:rPr>
              <a:t>e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c</a:t>
            </a:r>
            <a:r>
              <a:rPr sz="1800" spc="-5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n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loo</a:t>
            </a:r>
            <a:r>
              <a:rPr sz="1800" dirty="0">
                <a:latin typeface="Tw Cen MT"/>
                <a:cs typeface="Tw Cen MT"/>
              </a:rPr>
              <a:t>k </a:t>
            </a:r>
            <a:r>
              <a:rPr sz="1800" spc="-5" dirty="0">
                <a:latin typeface="Tw Cen MT"/>
                <a:cs typeface="Tw Cen MT"/>
              </a:rPr>
              <a:t>li</a:t>
            </a:r>
            <a:r>
              <a:rPr sz="1800" spc="-35" dirty="0">
                <a:latin typeface="Tw Cen MT"/>
                <a:cs typeface="Tw Cen MT"/>
              </a:rPr>
              <a:t>k</a:t>
            </a:r>
            <a:r>
              <a:rPr sz="1800" dirty="0">
                <a:latin typeface="Tw Cen MT"/>
                <a:cs typeface="Tw Cen MT"/>
              </a:rPr>
              <a:t>e</a:t>
            </a:r>
            <a:r>
              <a:rPr sz="1800" spc="5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th</a:t>
            </a:r>
            <a:r>
              <a:rPr sz="1800" dirty="0">
                <a:latin typeface="Tw Cen MT"/>
                <a:cs typeface="Tw Cen MT"/>
              </a:rPr>
              <a:t>e </a:t>
            </a:r>
            <a:r>
              <a:rPr sz="1800" spc="5" dirty="0">
                <a:latin typeface="Tw Cen MT"/>
                <a:cs typeface="Tw Cen MT"/>
              </a:rPr>
              <a:t>D</a:t>
            </a:r>
            <a:r>
              <a:rPr sz="1800" spc="-10" dirty="0">
                <a:latin typeface="Tw Cen MT"/>
                <a:cs typeface="Tw Cen MT"/>
              </a:rPr>
              <a:t>i</a:t>
            </a:r>
            <a:r>
              <a:rPr sz="1800" spc="-5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g</a:t>
            </a:r>
            <a:r>
              <a:rPr sz="1800" spc="-20" dirty="0">
                <a:latin typeface="Tw Cen MT"/>
                <a:cs typeface="Tw Cen MT"/>
              </a:rPr>
              <a:t>r</a:t>
            </a:r>
            <a:r>
              <a:rPr sz="1800" spc="-15" dirty="0">
                <a:latin typeface="Tw Cen MT"/>
                <a:cs typeface="Tw Cen MT"/>
              </a:rPr>
              <a:t>am</a:t>
            </a:r>
            <a:r>
              <a:rPr sz="1800" spc="-4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to</a:t>
            </a:r>
            <a:r>
              <a:rPr sz="1800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th</a:t>
            </a:r>
            <a:r>
              <a:rPr sz="1800" dirty="0">
                <a:latin typeface="Tw Cen MT"/>
                <a:cs typeface="Tw Cen MT"/>
              </a:rPr>
              <a:t>e </a:t>
            </a:r>
            <a:r>
              <a:rPr sz="1800" spc="-5" dirty="0">
                <a:latin typeface="Tw Cen MT"/>
                <a:cs typeface="Tw Cen MT"/>
              </a:rPr>
              <a:t>left</a:t>
            </a:r>
            <a:endParaRPr sz="18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867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ct val="100000"/>
              </a:lnSpc>
            </a:pPr>
            <a:r>
              <a:rPr sz="4000" spc="-25" dirty="0"/>
              <a:t>Hough</a:t>
            </a:r>
            <a:r>
              <a:rPr sz="4000" spc="-15" dirty="0"/>
              <a:t> </a:t>
            </a:r>
            <a:r>
              <a:rPr sz="4000" spc="-225" dirty="0"/>
              <a:t>T</a:t>
            </a:r>
            <a:r>
              <a:rPr sz="4000" spc="-55" dirty="0"/>
              <a:t>r</a:t>
            </a:r>
            <a:r>
              <a:rPr sz="4000" spc="-20" dirty="0"/>
              <a:t>ans</a:t>
            </a:r>
            <a:r>
              <a:rPr sz="4000" spc="-100" dirty="0"/>
              <a:t>f</a:t>
            </a:r>
            <a:r>
              <a:rPr sz="4000" spc="-20" dirty="0"/>
              <a:t>o</a:t>
            </a:r>
            <a:r>
              <a:rPr sz="4000" spc="70" dirty="0"/>
              <a:t>r</a:t>
            </a:r>
            <a:r>
              <a:rPr sz="4000" spc="-30" dirty="0"/>
              <a:t>m</a:t>
            </a:r>
            <a:r>
              <a:rPr sz="4000" spc="15" dirty="0"/>
              <a:t> </a:t>
            </a:r>
            <a:r>
              <a:rPr sz="4000" spc="-25" dirty="0"/>
              <a:t>Exam</a:t>
            </a:r>
            <a:r>
              <a:rPr sz="4000" spc="-20" dirty="0"/>
              <a:t>p</a:t>
            </a:r>
            <a:r>
              <a:rPr sz="4000" spc="-15" dirty="0"/>
              <a:t>l</a:t>
            </a:r>
            <a:r>
              <a:rPr sz="4000" spc="-20" dirty="0"/>
              <a:t>e</a:t>
            </a:r>
            <a:r>
              <a:rPr sz="4000" dirty="0"/>
              <a:t> </a:t>
            </a:r>
            <a:r>
              <a:rPr sz="4000" spc="-15" dirty="0"/>
              <a:t>(Simplified)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05290" y="1870439"/>
            <a:ext cx="2447770" cy="2321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14372" y="1744909"/>
            <a:ext cx="2079351" cy="2035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1323" y="1722760"/>
            <a:ext cx="2253205" cy="21555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6096000"/>
            <a:ext cx="3810000" cy="1905"/>
          </a:xfrm>
          <a:custGeom>
            <a:avLst/>
            <a:gdLst/>
            <a:ahLst/>
            <a:cxnLst/>
            <a:rect l="l" t="t" r="r" b="b"/>
            <a:pathLst>
              <a:path w="3810000" h="1904">
                <a:moveTo>
                  <a:pt x="0" y="0"/>
                </a:moveTo>
                <a:lnTo>
                  <a:pt x="3810000" y="1587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55394" y="4795014"/>
            <a:ext cx="906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w Cen MT"/>
                <a:cs typeface="Tw Cen MT"/>
              </a:rPr>
              <a:t>X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posi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-5" dirty="0">
                <a:latin typeface="Tw Cen MT"/>
                <a:cs typeface="Tw Cen MT"/>
              </a:rPr>
              <a:t>ion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00350" y="3943350"/>
            <a:ext cx="3162300" cy="217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27375" y="6166944"/>
            <a:ext cx="1517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w Cen MT"/>
                <a:cs typeface="Tw Cen MT"/>
              </a:rPr>
              <a:t>0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2175" y="6166944"/>
            <a:ext cx="735965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ts val="1725"/>
              </a:lnSpc>
            </a:pPr>
            <a:r>
              <a:rPr sz="1800" spc="-10" dirty="0">
                <a:latin typeface="Tw Cen MT"/>
                <a:cs typeface="Tw Cen MT"/>
              </a:rPr>
              <a:t>90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ts val="1725"/>
              </a:lnSpc>
            </a:pPr>
            <a:r>
              <a:rPr sz="1800" spc="-10" dirty="0">
                <a:latin typeface="Tw Cen MT"/>
                <a:cs typeface="Tw Cen MT"/>
              </a:rPr>
              <a:t>T</a:t>
            </a:r>
            <a:r>
              <a:rPr sz="1800" spc="-5" dirty="0">
                <a:latin typeface="Tw Cen MT"/>
                <a:cs typeface="Tw Cen MT"/>
              </a:rPr>
              <a:t>h</a:t>
            </a:r>
            <a:r>
              <a:rPr sz="1800" spc="-10" dirty="0">
                <a:latin typeface="Tw Cen MT"/>
                <a:cs typeface="Tw Cen MT"/>
              </a:rPr>
              <a:t>eta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1375" y="6166944"/>
            <a:ext cx="405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w Cen MT"/>
                <a:cs typeface="Tw Cen MT"/>
              </a:rPr>
              <a:t>180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9828" y="6166944"/>
            <a:ext cx="405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w Cen MT"/>
                <a:cs typeface="Tw Cen MT"/>
              </a:rPr>
              <a:t>270</a:t>
            </a:r>
            <a:endParaRPr sz="18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3777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ct val="100000"/>
              </a:lnSpc>
            </a:pPr>
            <a:r>
              <a:rPr sz="4000" spc="-25" dirty="0"/>
              <a:t>Hough</a:t>
            </a:r>
            <a:r>
              <a:rPr sz="4000" spc="-15" dirty="0"/>
              <a:t> </a:t>
            </a:r>
            <a:r>
              <a:rPr sz="4000" spc="-225" dirty="0"/>
              <a:t>T</a:t>
            </a:r>
            <a:r>
              <a:rPr sz="4000" spc="-55" dirty="0"/>
              <a:t>r</a:t>
            </a:r>
            <a:r>
              <a:rPr sz="4000" spc="-20" dirty="0"/>
              <a:t>ans</a:t>
            </a:r>
            <a:r>
              <a:rPr sz="4000" spc="-100" dirty="0"/>
              <a:t>f</a:t>
            </a:r>
            <a:r>
              <a:rPr sz="4000" spc="-20" dirty="0"/>
              <a:t>o</a:t>
            </a:r>
            <a:r>
              <a:rPr sz="4000" spc="70" dirty="0"/>
              <a:t>r</a:t>
            </a:r>
            <a:r>
              <a:rPr sz="4000" spc="-30" dirty="0"/>
              <a:t>m</a:t>
            </a:r>
            <a:r>
              <a:rPr sz="4000" spc="15" dirty="0"/>
              <a:t> </a:t>
            </a:r>
            <a:r>
              <a:rPr sz="4000" spc="-25" dirty="0"/>
              <a:t>Exam</a:t>
            </a:r>
            <a:r>
              <a:rPr sz="4000" spc="-20" dirty="0"/>
              <a:t>p</a:t>
            </a:r>
            <a:r>
              <a:rPr sz="4000" spc="-15" dirty="0"/>
              <a:t>l</a:t>
            </a:r>
            <a:r>
              <a:rPr sz="4000" spc="-20" dirty="0"/>
              <a:t>e</a:t>
            </a:r>
            <a:r>
              <a:rPr sz="4000" dirty="0"/>
              <a:t> </a:t>
            </a:r>
            <a:r>
              <a:rPr sz="4000" spc="-15" dirty="0"/>
              <a:t>(Simplified)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05290" y="1870439"/>
            <a:ext cx="2447770" cy="2321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14372" y="1744909"/>
            <a:ext cx="2079351" cy="2035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1323" y="1722760"/>
            <a:ext cx="2253205" cy="21555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6096000"/>
            <a:ext cx="3810000" cy="1905"/>
          </a:xfrm>
          <a:custGeom>
            <a:avLst/>
            <a:gdLst/>
            <a:ahLst/>
            <a:cxnLst/>
            <a:rect l="l" t="t" r="r" b="b"/>
            <a:pathLst>
              <a:path w="3810000" h="1904">
                <a:moveTo>
                  <a:pt x="0" y="0"/>
                </a:moveTo>
                <a:lnTo>
                  <a:pt x="3810000" y="1587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55394" y="4795014"/>
            <a:ext cx="9067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w Cen MT"/>
                <a:cs typeface="Tw Cen MT"/>
              </a:rPr>
              <a:t>X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posi</a:t>
            </a:r>
            <a:r>
              <a:rPr sz="1800" spc="5" dirty="0">
                <a:latin typeface="Tw Cen MT"/>
                <a:cs typeface="Tw Cen MT"/>
              </a:rPr>
              <a:t>t</a:t>
            </a:r>
            <a:r>
              <a:rPr sz="1800" spc="-5" dirty="0">
                <a:latin typeface="Tw Cen MT"/>
                <a:cs typeface="Tw Cen MT"/>
              </a:rPr>
              <a:t>ion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00350" y="3943350"/>
            <a:ext cx="3162300" cy="217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27375" y="6166944"/>
            <a:ext cx="1517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w Cen MT"/>
                <a:cs typeface="Tw Cen MT"/>
              </a:rPr>
              <a:t>0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2175" y="6166944"/>
            <a:ext cx="735965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ts val="1725"/>
              </a:lnSpc>
            </a:pPr>
            <a:r>
              <a:rPr sz="1800" spc="-10" dirty="0">
                <a:latin typeface="Tw Cen MT"/>
                <a:cs typeface="Tw Cen MT"/>
              </a:rPr>
              <a:t>90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ts val="1725"/>
              </a:lnSpc>
            </a:pPr>
            <a:r>
              <a:rPr sz="1800" spc="-10" dirty="0">
                <a:latin typeface="Tw Cen MT"/>
                <a:cs typeface="Tw Cen MT"/>
              </a:rPr>
              <a:t>T</a:t>
            </a:r>
            <a:r>
              <a:rPr sz="1800" spc="-5" dirty="0">
                <a:latin typeface="Tw Cen MT"/>
                <a:cs typeface="Tw Cen MT"/>
              </a:rPr>
              <a:t>h</a:t>
            </a:r>
            <a:r>
              <a:rPr sz="1800" spc="-10" dirty="0">
                <a:latin typeface="Tw Cen MT"/>
                <a:cs typeface="Tw Cen MT"/>
              </a:rPr>
              <a:t>eta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1375" y="6166944"/>
            <a:ext cx="405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w Cen MT"/>
                <a:cs typeface="Tw Cen MT"/>
              </a:rPr>
              <a:t>180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9828" y="6166944"/>
            <a:ext cx="405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w Cen MT"/>
                <a:cs typeface="Tw Cen MT"/>
              </a:rPr>
              <a:t>270</a:t>
            </a:r>
            <a:endParaRPr sz="180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9064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>
                <a:ea typeface="굴림" pitchFamily="34" charset="-127"/>
              </a:rPr>
              <a:t>3. Feature matching</a:t>
            </a:r>
            <a:endParaRPr lang="en-US" altLang="en-US" sz="4000">
              <a:ea typeface="굴림" pitchFamily="34" charset="-127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9063"/>
            <a:ext cx="8229600" cy="4525962"/>
          </a:xfrm>
        </p:spPr>
        <p:txBody>
          <a:bodyPr/>
          <a:lstStyle/>
          <a:p>
            <a:pPr marL="609600" indent="-609600"/>
            <a:r>
              <a:rPr lang="en-US" altLang="ko-KR" sz="2800">
                <a:ea typeface="굴림" pitchFamily="34" charset="-127"/>
              </a:rPr>
              <a:t>3D object recognition: solve for pose</a:t>
            </a:r>
          </a:p>
          <a:p>
            <a:pPr marL="990600" lvl="1" indent="-533400"/>
            <a:r>
              <a:rPr lang="en-US" altLang="en-US" sz="2400"/>
              <a:t>Affine transform of [x,y] to [u,v]:</a:t>
            </a:r>
          </a:p>
          <a:p>
            <a:pPr marL="609600" indent="-609600"/>
            <a:endParaRPr lang="en-US" altLang="en-US"/>
          </a:p>
          <a:p>
            <a:pPr marL="609600" indent="-609600"/>
            <a:endParaRPr lang="en-US" altLang="en-US"/>
          </a:p>
          <a:p>
            <a:pPr marL="990600" lvl="1" indent="-533400"/>
            <a:r>
              <a:rPr lang="en-US" altLang="en-US" sz="2400"/>
              <a:t>Rewrite to solve for transform parameters:</a:t>
            </a:r>
            <a:endParaRPr lang="en-US" altLang="ko-KR" sz="2400">
              <a:ea typeface="굴림" pitchFamily="34" charset="-127"/>
            </a:endParaRP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057400" y="2379663"/>
          <a:ext cx="51054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orelPhotoPaint.Image.8" r:id="rId3" imgW="3208298" imgH="716039" progId="CorelPhotoPaint.Image.8">
                  <p:embed/>
                </p:oleObj>
              </mc:Choice>
              <mc:Fallback>
                <p:oleObj name="CorelPhotoPaint.Image.8" r:id="rId3" imgW="3208298" imgH="716039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379663"/>
                        <a:ext cx="510540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1981200" y="3903663"/>
          <a:ext cx="5029200" cy="257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orelPhotoPaint.Image.8" r:id="rId5" imgW="3276190" imgH="1676190" progId="CorelPhotoPaint.Image.8">
                  <p:embed/>
                </p:oleObj>
              </mc:Choice>
              <mc:Fallback>
                <p:oleObj name="CorelPhotoPaint.Image.8" r:id="rId5" imgW="3276190" imgH="1676190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03663"/>
                        <a:ext cx="5029200" cy="257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21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>
                <a:ea typeface="굴림" pitchFamily="34" charset="-127"/>
              </a:rPr>
              <a:t>3. Feature matching</a:t>
            </a:r>
            <a:endParaRPr lang="en-US" altLang="en-US" sz="40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ko-KR" sz="2800" dirty="0">
                <a:ea typeface="굴림" pitchFamily="34" charset="-127"/>
              </a:rPr>
              <a:t>3D object recognition: verify model</a:t>
            </a:r>
          </a:p>
          <a:p>
            <a:pPr marL="990600" lvl="1" indent="-533400">
              <a:buClr>
                <a:schemeClr val="accent2"/>
              </a:buClr>
              <a:buFont typeface="Monotype Sorts" pitchFamily="2" charset="2"/>
              <a:buAutoNum type="arabicParenR"/>
            </a:pPr>
            <a:r>
              <a:rPr lang="en-US" altLang="ko-KR" sz="2400" dirty="0">
                <a:ea typeface="굴림" pitchFamily="34" charset="-127"/>
              </a:rPr>
              <a:t>Discard outliers for pose solution in </a:t>
            </a:r>
            <a:r>
              <a:rPr lang="en-US" altLang="ko-KR" sz="2400" dirty="0" err="1">
                <a:ea typeface="굴림" pitchFamily="34" charset="-127"/>
              </a:rPr>
              <a:t>prev</a:t>
            </a:r>
            <a:r>
              <a:rPr lang="en-US" altLang="ko-KR" sz="2400" dirty="0">
                <a:ea typeface="굴림" pitchFamily="34" charset="-127"/>
              </a:rPr>
              <a:t> step</a:t>
            </a:r>
            <a:endParaRPr lang="en-US" altLang="en-US" sz="2400" dirty="0"/>
          </a:p>
          <a:p>
            <a:pPr marL="990600" lvl="1" indent="-533400">
              <a:buClr>
                <a:schemeClr val="accent2"/>
              </a:buClr>
              <a:buFont typeface="Monotype Sorts" pitchFamily="2" charset="2"/>
              <a:buAutoNum type="arabicParenR"/>
            </a:pPr>
            <a:r>
              <a:rPr lang="en-US" altLang="ko-KR" sz="2400" dirty="0">
                <a:ea typeface="굴림" pitchFamily="34" charset="-127"/>
              </a:rPr>
              <a:t>P</a:t>
            </a:r>
            <a:r>
              <a:rPr lang="en-US" altLang="en-US" sz="2400" dirty="0"/>
              <a:t>erform top-down check for additional features</a:t>
            </a:r>
          </a:p>
          <a:p>
            <a:pPr marL="990600" lvl="1" indent="-533400">
              <a:buClr>
                <a:schemeClr val="accent2"/>
              </a:buClr>
              <a:buFont typeface="Monotype Sorts" pitchFamily="2" charset="2"/>
              <a:buAutoNum type="arabicParenR"/>
            </a:pPr>
            <a:r>
              <a:rPr lang="en-US" altLang="en-US" sz="2400" dirty="0"/>
              <a:t>Evaluate probability that match is </a:t>
            </a:r>
            <a:r>
              <a:rPr lang="en-US" altLang="en-US" sz="2400" dirty="0" smtClean="0"/>
              <a:t>correct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399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View Geometry </a:t>
            </a:r>
            <a:r>
              <a:rPr lang="en-US" altLang="en-US" sz="3400" smtClean="0"/>
              <a:t>(simple cases)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7325"/>
            <a:ext cx="8229600" cy="5011738"/>
          </a:xfrm>
        </p:spPr>
        <p:txBody>
          <a:bodyPr/>
          <a:lstStyle/>
          <a:p>
            <a:pPr marL="533400" indent="-533400" eaLnBrk="1" hangingPunct="1"/>
            <a:r>
              <a:rPr lang="en-US" altLang="en-US" sz="3200" smtClean="0"/>
              <a:t>In two cases this results in homography:</a:t>
            </a:r>
          </a:p>
          <a:p>
            <a:pPr marL="839788" lvl="1" indent="-495300" eaLnBrk="1" hangingPunct="1">
              <a:buFont typeface="Wingdings" pitchFamily="2" charset="2"/>
              <a:buAutoNum type="arabicPeriod"/>
            </a:pPr>
            <a:r>
              <a:rPr lang="en-US" altLang="en-US" sz="3000" smtClean="0">
                <a:solidFill>
                  <a:schemeClr val="accent1"/>
                </a:solidFill>
              </a:rPr>
              <a:t>Camera rotates around its focal point</a:t>
            </a:r>
          </a:p>
          <a:p>
            <a:pPr marL="839788" lvl="1" indent="-495300" eaLnBrk="1" hangingPunct="1">
              <a:buFont typeface="Wingdings" pitchFamily="2" charset="2"/>
              <a:buAutoNum type="arabicPeriod"/>
            </a:pPr>
            <a:r>
              <a:rPr lang="en-US" altLang="en-US" sz="3000" smtClean="0">
                <a:solidFill>
                  <a:schemeClr val="accent1"/>
                </a:solidFill>
              </a:rPr>
              <a:t>The scene is planar</a:t>
            </a:r>
          </a:p>
          <a:p>
            <a:pPr marL="839788" lvl="1" indent="-495300" eaLnBrk="1" hangingPunct="1">
              <a:buFont typeface="Wingdings" pitchFamily="2" charset="2"/>
              <a:buNone/>
            </a:pPr>
            <a:r>
              <a:rPr lang="en-US" altLang="en-US" sz="3000" smtClean="0"/>
              <a:t>Then:</a:t>
            </a:r>
          </a:p>
          <a:p>
            <a:pPr marL="839788" lvl="1" indent="-495300" eaLnBrk="1" hangingPunct="1"/>
            <a:r>
              <a:rPr lang="en-US" altLang="en-US" sz="3000" smtClean="0"/>
              <a:t>Point correspondence forms 1:1mapping</a:t>
            </a:r>
          </a:p>
          <a:p>
            <a:pPr marL="839788" lvl="1" indent="-495300" eaLnBrk="1" hangingPunct="1"/>
            <a:r>
              <a:rPr lang="en-US" altLang="en-US" sz="3000" smtClean="0"/>
              <a:t>depth cannot be recovered</a:t>
            </a:r>
          </a:p>
          <a:p>
            <a:pPr marL="839788" lvl="1" indent="-495300" eaLnBrk="1" hangingPunct="1">
              <a:buFont typeface="Wingdings" pitchFamily="2" charset="2"/>
              <a:buNone/>
            </a:pPr>
            <a:endParaRPr lang="en-US" altLang="en-US" sz="3000" smtClean="0"/>
          </a:p>
        </p:txBody>
      </p:sp>
    </p:spTree>
    <p:extLst>
      <p:ext uri="{BB962C8B-B14F-4D97-AF65-F5344CB8AC3E}">
        <p14:creationId xmlns:p14="http://schemas.microsoft.com/office/powerpoint/2010/main" val="422367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Camera Rotation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2913063" y="1947863"/>
          <a:ext cx="3317875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1447560" imgH="1498320" progId="">
                  <p:embed/>
                </p:oleObj>
              </mc:Choice>
              <mc:Fallback>
                <p:oleObj name="Equation" r:id="rId4" imgW="1447560" imgH="1498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1947863"/>
                        <a:ext cx="3317875" cy="343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2179638" y="4483100"/>
            <a:ext cx="489902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330575" y="5822950"/>
            <a:ext cx="248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i="1">
                <a:solidFill>
                  <a:srgbClr val="996600"/>
                </a:solidFill>
              </a:rPr>
              <a:t>R</a:t>
            </a:r>
            <a:r>
              <a:rPr lang="en-US" altLang="en-US">
                <a:solidFill>
                  <a:srgbClr val="000000"/>
                </a:solidFill>
              </a:rPr>
              <a:t> is 3x3 non-singular)</a:t>
            </a:r>
          </a:p>
        </p:txBody>
      </p:sp>
    </p:spTree>
    <p:extLst>
      <p:ext uri="{BB962C8B-B14F-4D97-AF65-F5344CB8AC3E}">
        <p14:creationId xmlns:p14="http://schemas.microsoft.com/office/powerpoint/2010/main" val="18787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Planar Scenes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Intuitively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smtClean="0"/>
              <a:t>A sequence of two perspectivities</a:t>
            </a:r>
          </a:p>
          <a:p>
            <a:pPr eaLnBrk="1" hangingPunct="1"/>
            <a:r>
              <a:rPr lang="en-US" altLang="en-US" sz="2000" smtClean="0"/>
              <a:t>Algebraically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smtClean="0"/>
              <a:t>Need to show:</a:t>
            </a:r>
          </a:p>
          <a:p>
            <a:pPr eaLnBrk="1" hangingPunct="1"/>
            <a:endParaRPr lang="en-US" altLang="en-US" sz="2000" smtClean="0"/>
          </a:p>
        </p:txBody>
      </p:sp>
      <p:graphicFrame>
        <p:nvGraphicFramePr>
          <p:cNvPr id="455705" name="Object 25"/>
          <p:cNvGraphicFramePr>
            <a:graphicFrameLocks noChangeAspect="1"/>
          </p:cNvGraphicFramePr>
          <p:nvPr/>
        </p:nvGraphicFramePr>
        <p:xfrm>
          <a:off x="490538" y="3525838"/>
          <a:ext cx="492760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4" imgW="2679480" imgH="1549080" progId="">
                  <p:embed/>
                </p:oleObj>
              </mc:Choice>
              <mc:Fallback>
                <p:oleObj name="Equation" r:id="rId4" imgW="2679480" imgH="1549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3525838"/>
                        <a:ext cx="4927600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Freeform 4"/>
          <p:cNvSpPr>
            <a:spLocks/>
          </p:cNvSpPr>
          <p:nvPr/>
        </p:nvSpPr>
        <p:spPr bwMode="auto">
          <a:xfrm>
            <a:off x="7691438" y="3395663"/>
            <a:ext cx="447675" cy="792162"/>
          </a:xfrm>
          <a:custGeom>
            <a:avLst/>
            <a:gdLst>
              <a:gd name="T0" fmla="*/ 0 w 282"/>
              <a:gd name="T1" fmla="*/ 2147483647 h 499"/>
              <a:gd name="T2" fmla="*/ 2147483647 w 282"/>
              <a:gd name="T3" fmla="*/ 0 h 499"/>
              <a:gd name="T4" fmla="*/ 2147483647 w 282"/>
              <a:gd name="T5" fmla="*/ 2147483647 h 499"/>
              <a:gd name="T6" fmla="*/ 2147483647 w 282"/>
              <a:gd name="T7" fmla="*/ 2147483647 h 499"/>
              <a:gd name="T8" fmla="*/ 0 w 282"/>
              <a:gd name="T9" fmla="*/ 2147483647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"/>
              <a:gd name="T16" fmla="*/ 0 h 499"/>
              <a:gd name="T17" fmla="*/ 282 w 28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" h="499">
                <a:moveTo>
                  <a:pt x="0" y="160"/>
                </a:moveTo>
                <a:lnTo>
                  <a:pt x="211" y="0"/>
                </a:lnTo>
                <a:lnTo>
                  <a:pt x="282" y="381"/>
                </a:lnTo>
                <a:lnTo>
                  <a:pt x="102" y="499"/>
                </a:lnTo>
                <a:lnTo>
                  <a:pt x="0" y="160"/>
                </a:lnTo>
                <a:close/>
              </a:path>
            </a:pathLst>
          </a:custGeom>
          <a:solidFill>
            <a:srgbClr val="FCFEB9"/>
          </a:solidFill>
          <a:ln w="254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>
              <a:solidFill>
                <a:srgbClr val="000000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5907088" y="1193800"/>
            <a:ext cx="1279525" cy="1035050"/>
          </a:xfrm>
          <a:prstGeom prst="rect">
            <a:avLst/>
          </a:prstGeom>
          <a:solidFill>
            <a:srgbClr val="FCFEB9"/>
          </a:solidFill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>
              <a:solidFill>
                <a:srgbClr val="000000"/>
              </a:solidFill>
            </a:endParaRPr>
          </a:p>
        </p:txBody>
      </p:sp>
      <p:sp>
        <p:nvSpPr>
          <p:cNvPr id="10248" name="Line 6"/>
          <p:cNvSpPr>
            <a:spLocks noChangeShapeType="1"/>
          </p:cNvSpPr>
          <p:nvPr/>
        </p:nvSpPr>
        <p:spPr bwMode="auto">
          <a:xfrm>
            <a:off x="5902325" y="2232025"/>
            <a:ext cx="2727325" cy="272097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9" name="Line 7"/>
          <p:cNvSpPr>
            <a:spLocks noChangeShapeType="1"/>
          </p:cNvSpPr>
          <p:nvPr/>
        </p:nvSpPr>
        <p:spPr bwMode="auto">
          <a:xfrm>
            <a:off x="7191375" y="2227263"/>
            <a:ext cx="1427163" cy="269875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50" name="Line 8"/>
          <p:cNvSpPr>
            <a:spLocks noChangeShapeType="1"/>
          </p:cNvSpPr>
          <p:nvPr/>
        </p:nvSpPr>
        <p:spPr bwMode="auto">
          <a:xfrm>
            <a:off x="7188200" y="1227138"/>
            <a:ext cx="1431925" cy="370046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51" name="Line 9"/>
          <p:cNvSpPr>
            <a:spLocks noChangeShapeType="1"/>
          </p:cNvSpPr>
          <p:nvPr/>
        </p:nvSpPr>
        <p:spPr bwMode="auto">
          <a:xfrm>
            <a:off x="5919788" y="1211263"/>
            <a:ext cx="2700337" cy="37099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52" name="Oval 10"/>
          <p:cNvSpPr>
            <a:spLocks noChangeAspect="1" noChangeArrowheads="1"/>
          </p:cNvSpPr>
          <p:nvPr/>
        </p:nvSpPr>
        <p:spPr bwMode="auto">
          <a:xfrm>
            <a:off x="8555038" y="4856163"/>
            <a:ext cx="133350" cy="142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>
              <a:solidFill>
                <a:srgbClr val="000000"/>
              </a:solidFill>
            </a:endParaRPr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5513388" y="866775"/>
            <a:ext cx="2100262" cy="16891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>
              <a:solidFill>
                <a:srgbClr val="000000"/>
              </a:solidFill>
            </a:endParaRPr>
          </a:p>
        </p:txBody>
      </p:sp>
      <p:sp>
        <p:nvSpPr>
          <p:cNvPr id="10254" name="AutoShape 12"/>
          <p:cNvSpPr>
            <a:spLocks noChangeArrowheads="1"/>
          </p:cNvSpPr>
          <p:nvPr/>
        </p:nvSpPr>
        <p:spPr bwMode="auto">
          <a:xfrm rot="-2777299">
            <a:off x="7119144" y="3234531"/>
            <a:ext cx="1614488" cy="1082675"/>
          </a:xfrm>
          <a:prstGeom prst="parallelogram">
            <a:avLst>
              <a:gd name="adj" fmla="val 37280"/>
            </a:avLst>
          </a:prstGeom>
          <a:noFill/>
          <a:ln w="25400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>
              <a:solidFill>
                <a:srgbClr val="000000"/>
              </a:solidFill>
            </a:endParaRPr>
          </a:p>
        </p:txBody>
      </p:sp>
      <p:sp>
        <p:nvSpPr>
          <p:cNvPr id="10255" name="Freeform 14"/>
          <p:cNvSpPr>
            <a:spLocks/>
          </p:cNvSpPr>
          <p:nvPr/>
        </p:nvSpPr>
        <p:spPr bwMode="auto">
          <a:xfrm>
            <a:off x="5992813" y="3567113"/>
            <a:ext cx="546100" cy="661987"/>
          </a:xfrm>
          <a:custGeom>
            <a:avLst/>
            <a:gdLst>
              <a:gd name="T0" fmla="*/ 2147483647 w 344"/>
              <a:gd name="T1" fmla="*/ 2147483647 h 417"/>
              <a:gd name="T2" fmla="*/ 2147483647 w 344"/>
              <a:gd name="T3" fmla="*/ 0 h 417"/>
              <a:gd name="T4" fmla="*/ 2147483647 w 344"/>
              <a:gd name="T5" fmla="*/ 2147483647 h 417"/>
              <a:gd name="T6" fmla="*/ 0 w 344"/>
              <a:gd name="T7" fmla="*/ 2147483647 h 417"/>
              <a:gd name="T8" fmla="*/ 2147483647 w 344"/>
              <a:gd name="T9" fmla="*/ 2147483647 h 4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"/>
              <a:gd name="T16" fmla="*/ 0 h 417"/>
              <a:gd name="T17" fmla="*/ 344 w 344"/>
              <a:gd name="T18" fmla="*/ 417 h 4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" h="417">
                <a:moveTo>
                  <a:pt x="3" y="69"/>
                </a:moveTo>
                <a:lnTo>
                  <a:pt x="344" y="0"/>
                </a:lnTo>
                <a:lnTo>
                  <a:pt x="329" y="417"/>
                </a:lnTo>
                <a:lnTo>
                  <a:pt x="0" y="365"/>
                </a:lnTo>
                <a:lnTo>
                  <a:pt x="3" y="69"/>
                </a:lnTo>
                <a:close/>
              </a:path>
            </a:pathLst>
          </a:custGeom>
          <a:solidFill>
            <a:srgbClr val="FCFEB9"/>
          </a:solidFill>
          <a:ln w="254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>
              <a:solidFill>
                <a:srgbClr val="000000"/>
              </a:solidFill>
            </a:endParaRPr>
          </a:p>
        </p:txBody>
      </p:sp>
      <p:sp>
        <p:nvSpPr>
          <p:cNvPr id="10256" name="Line 15"/>
          <p:cNvSpPr>
            <a:spLocks noChangeShapeType="1"/>
          </p:cNvSpPr>
          <p:nvPr/>
        </p:nvSpPr>
        <p:spPr bwMode="auto">
          <a:xfrm>
            <a:off x="5922963" y="2214563"/>
            <a:ext cx="115887" cy="330041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57" name="Line 16"/>
          <p:cNvSpPr>
            <a:spLocks noChangeShapeType="1"/>
          </p:cNvSpPr>
          <p:nvPr/>
        </p:nvSpPr>
        <p:spPr bwMode="auto">
          <a:xfrm>
            <a:off x="5907088" y="1203325"/>
            <a:ext cx="136525" cy="427672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58" name="Line 17"/>
          <p:cNvSpPr>
            <a:spLocks noChangeShapeType="1"/>
          </p:cNvSpPr>
          <p:nvPr/>
        </p:nvSpPr>
        <p:spPr bwMode="auto">
          <a:xfrm flipH="1">
            <a:off x="6046788" y="1208088"/>
            <a:ext cx="1157287" cy="431323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59" name="Line 18"/>
          <p:cNvSpPr>
            <a:spLocks noChangeShapeType="1"/>
          </p:cNvSpPr>
          <p:nvPr/>
        </p:nvSpPr>
        <p:spPr bwMode="auto">
          <a:xfrm flipH="1">
            <a:off x="6046788" y="2222500"/>
            <a:ext cx="1136650" cy="332581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60" name="Oval 19"/>
          <p:cNvSpPr>
            <a:spLocks noChangeAspect="1" noChangeArrowheads="1"/>
          </p:cNvSpPr>
          <p:nvPr/>
        </p:nvSpPr>
        <p:spPr bwMode="auto">
          <a:xfrm>
            <a:off x="5981700" y="5451475"/>
            <a:ext cx="133350" cy="142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>
              <a:solidFill>
                <a:srgbClr val="000000"/>
              </a:solidFill>
            </a:endParaRPr>
          </a:p>
        </p:txBody>
      </p:sp>
      <p:sp>
        <p:nvSpPr>
          <p:cNvPr id="10261" name="AutoShape 20"/>
          <p:cNvSpPr>
            <a:spLocks noChangeArrowheads="1"/>
          </p:cNvSpPr>
          <p:nvPr/>
        </p:nvSpPr>
        <p:spPr bwMode="auto">
          <a:xfrm rot="864432" flipH="1">
            <a:off x="5462588" y="3317875"/>
            <a:ext cx="1574800" cy="1112838"/>
          </a:xfrm>
          <a:prstGeom prst="parallelogram">
            <a:avLst>
              <a:gd name="adj" fmla="val 50925"/>
            </a:avLst>
          </a:prstGeom>
          <a:noFill/>
          <a:ln w="25400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>
              <a:solidFill>
                <a:srgbClr val="000000"/>
              </a:solidFill>
            </a:endParaRPr>
          </a:p>
        </p:txBody>
      </p:sp>
      <p:sp>
        <p:nvSpPr>
          <p:cNvPr id="10262" name="Text Box 21"/>
          <p:cNvSpPr txBox="1">
            <a:spLocks noChangeArrowheads="1"/>
          </p:cNvSpPr>
          <p:nvPr/>
        </p:nvSpPr>
        <p:spPr bwMode="auto">
          <a:xfrm>
            <a:off x="7607300" y="80168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Scene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5461000" y="560863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Camera 1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762875" y="506888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Camera 2</a:t>
            </a:r>
          </a:p>
        </p:txBody>
      </p:sp>
      <p:graphicFrame>
        <p:nvGraphicFramePr>
          <p:cNvPr id="455706" name="Object 26"/>
          <p:cNvGraphicFramePr>
            <a:graphicFrameLocks noGrp="1" noChangeAspect="1"/>
          </p:cNvGraphicFramePr>
          <p:nvPr>
            <p:ph sz="half" idx="2"/>
          </p:nvPr>
        </p:nvGraphicFramePr>
        <p:xfrm>
          <a:off x="2894013" y="2692400"/>
          <a:ext cx="9715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משוואה" r:id="rId6" imgW="507960" imgH="203040" progId="Equation.3">
                  <p:embed/>
                </p:oleObj>
              </mc:Choice>
              <mc:Fallback>
                <p:oleObj name="משוואה" r:id="rId6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2692400"/>
                        <a:ext cx="971550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66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800" smtClean="0"/>
              <a:t>Summary: </a:t>
            </a:r>
            <a:br>
              <a:rPr lang="en-US" altLang="en-US" sz="3800" smtClean="0"/>
            </a:br>
            <a:r>
              <a:rPr lang="en-US" altLang="en-US" sz="3800" smtClean="0"/>
              <a:t>Two Views Related by Homography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Two images are related by homography: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One to one mapping from</a:t>
            </a:r>
            <a:r>
              <a:rPr lang="en-US" altLang="en-US" i="1" smtClean="0">
                <a:solidFill>
                  <a:schemeClr val="hlink"/>
                </a:solidFill>
              </a:rPr>
              <a:t> p to p’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smtClean="0">
                <a:solidFill>
                  <a:schemeClr val="hlink"/>
                </a:solidFill>
              </a:rPr>
              <a:t>H</a:t>
            </a:r>
            <a:r>
              <a:rPr lang="en-US" altLang="en-US" smtClean="0"/>
              <a:t> contains 8 degrees of freedom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Given correspondences, each point determines 2 equations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4 points are required to recover </a:t>
            </a:r>
            <a:r>
              <a:rPr lang="en-US" altLang="en-US" i="1" smtClean="0">
                <a:solidFill>
                  <a:schemeClr val="hlink"/>
                </a:solidFill>
              </a:rPr>
              <a:t>H</a:t>
            </a: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Depth cannot be recovered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3292475" y="2179638"/>
          <a:ext cx="25590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4" imgW="1244520" imgH="393480" progId="">
                  <p:embed/>
                </p:oleObj>
              </mc:Choice>
              <mc:Fallback>
                <p:oleObj name="Equation" r:id="rId4" imgW="124452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2179638"/>
                        <a:ext cx="255905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4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Object Categorization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76400"/>
            <a:ext cx="5562600" cy="4705350"/>
          </a:xfrm>
          <a:noFill/>
        </p:spPr>
      </p:pic>
    </p:spTree>
    <p:extLst>
      <p:ext uri="{BB962C8B-B14F-4D97-AF65-F5344CB8AC3E}">
        <p14:creationId xmlns:p14="http://schemas.microsoft.com/office/powerpoint/2010/main" val="949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OpenCV</a:t>
            </a:r>
            <a:r>
              <a:rPr lang="en-US" dirty="0" smtClean="0"/>
              <a:t>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FindHomography</a:t>
            </a:r>
            <a:endParaRPr lang="en-US" dirty="0" smtClean="0"/>
          </a:p>
          <a:p>
            <a:r>
              <a:rPr lang="en-US" dirty="0" err="1" smtClean="0"/>
              <a:t>FlannBasedMatcher</a:t>
            </a:r>
            <a:r>
              <a:rPr lang="en-US" dirty="0" smtClean="0"/>
              <a:t> </a:t>
            </a:r>
            <a:r>
              <a:rPr lang="en-US" sz="2400" dirty="0"/>
              <a:t>FLANN stands for Fast Library for Approximate Nearest Neighbors. It contains a collection of algorithms optimized for fast nearest neighbor search in large datasets and for high dimensional features</a:t>
            </a:r>
            <a:r>
              <a:rPr lang="en-US" sz="2400" dirty="0" smtClean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Uses k-d trees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61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ko-KR" smtClean="0">
                <a:ea typeface="Gulim" pitchFamily="34" charset="-127"/>
              </a:rPr>
              <a:t>Location recognition</a:t>
            </a:r>
            <a:endParaRPr lang="en-US" altLang="en-US" smtClean="0"/>
          </a:p>
        </p:txBody>
      </p:sp>
      <p:pic>
        <p:nvPicPr>
          <p:cNvPr id="51203" name="Picture 3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752600"/>
            <a:ext cx="5705475" cy="4548188"/>
          </a:xfrm>
          <a:noFill/>
        </p:spPr>
      </p:pic>
    </p:spTree>
    <p:extLst>
      <p:ext uri="{BB962C8B-B14F-4D97-AF65-F5344CB8AC3E}">
        <p14:creationId xmlns:p14="http://schemas.microsoft.com/office/powerpoint/2010/main" val="12877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Robot Localization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066800" y="1676400"/>
          <a:ext cx="3200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Bitmap Image" r:id="rId4" imgW="2438095" imgH="1828959" progId="Paint.Picture">
                  <p:embed/>
                </p:oleObj>
              </mc:Choice>
              <mc:Fallback>
                <p:oleObj name="Bitmap Image" r:id="rId4" imgW="2438095" imgH="182895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32004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1066800" y="4191000"/>
          <a:ext cx="3200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Bitmap Image" r:id="rId6" imgW="2438095" imgH="1828959" progId="Paint.Picture">
                  <p:embed/>
                </p:oleObj>
              </mc:Choice>
              <mc:Fallback>
                <p:oleObj name="Bitmap Image" r:id="rId6" imgW="2438095" imgH="182895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91000"/>
                        <a:ext cx="32004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4495800" y="2514600"/>
          <a:ext cx="41910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Bitmap Image" r:id="rId8" imgW="2438095" imgH="1828959" progId="Paint.Picture">
                  <p:embed/>
                </p:oleObj>
              </mc:Choice>
              <mc:Fallback>
                <p:oleObj name="Bitmap Image" r:id="rId8" imgW="2438095" imgH="182895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14600"/>
                        <a:ext cx="41910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3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09600"/>
            <a:ext cx="7634288" cy="1143000"/>
          </a:xfrm>
        </p:spPr>
        <p:txBody>
          <a:bodyPr/>
          <a:lstStyle/>
          <a:p>
            <a:r>
              <a:rPr lang="en-US" altLang="en-US" smtClean="0"/>
              <a:t>Map continuously built over time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ph type="body" idx="4294967295"/>
          </p:nvPr>
        </p:nvGraphicFramePr>
        <p:xfrm>
          <a:off x="2667000" y="1905000"/>
          <a:ext cx="41910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Bitmap Image" r:id="rId4" imgW="3093988" imgH="3093988" progId="Paint.Picture">
                  <p:embed/>
                </p:oleObj>
              </mc:Choice>
              <mc:Fallback>
                <p:oleObj name="Bitmap Image" r:id="rId4" imgW="3093988" imgH="309398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41910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5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SIFT Computation – Steps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smtClean="0"/>
              <a:t>(1) Scale-space </a:t>
            </a:r>
            <a:r>
              <a:rPr lang="en-US" altLang="en-US" b="1" dirty="0" err="1" smtClean="0"/>
              <a:t>extrema</a:t>
            </a:r>
            <a:r>
              <a:rPr lang="en-US" altLang="en-US" b="1" dirty="0" smtClean="0"/>
              <a:t> detection</a:t>
            </a:r>
          </a:p>
          <a:p>
            <a:pPr lvl="1"/>
            <a:r>
              <a:rPr lang="en-US" altLang="en-US" dirty="0" smtClean="0"/>
              <a:t>Extract scale and rotation invariant interest points (i.e., </a:t>
            </a:r>
            <a:r>
              <a:rPr lang="en-US" altLang="en-US" dirty="0" err="1" smtClean="0"/>
              <a:t>keypoints</a:t>
            </a:r>
            <a:r>
              <a:rPr lang="en-US" altLang="en-US" dirty="0" smtClean="0"/>
              <a:t>). </a:t>
            </a:r>
          </a:p>
          <a:p>
            <a:pPr>
              <a:buFontTx/>
              <a:buNone/>
            </a:pPr>
            <a:r>
              <a:rPr lang="en-US" altLang="en-US" b="1" dirty="0" smtClean="0"/>
              <a:t>(2) </a:t>
            </a:r>
            <a:r>
              <a:rPr lang="en-US" altLang="en-US" b="1" dirty="0" err="1" smtClean="0"/>
              <a:t>Keypoint</a:t>
            </a:r>
            <a:r>
              <a:rPr lang="en-US" altLang="en-US" b="1" dirty="0" smtClean="0"/>
              <a:t> localization</a:t>
            </a:r>
          </a:p>
          <a:p>
            <a:pPr lvl="1"/>
            <a:r>
              <a:rPr lang="en-US" altLang="en-US" dirty="0" smtClean="0"/>
              <a:t>Determine location and scale for each interest point.</a:t>
            </a:r>
          </a:p>
          <a:p>
            <a:pPr lvl="1"/>
            <a:r>
              <a:rPr lang="en-US" altLang="en-US" dirty="0" smtClean="0"/>
              <a:t>Eliminate “weak” </a:t>
            </a:r>
            <a:r>
              <a:rPr lang="en-US" altLang="en-US" dirty="0" err="1" smtClean="0"/>
              <a:t>keypoints</a:t>
            </a:r>
            <a:endParaRPr lang="en-US" altLang="en-US" dirty="0" smtClean="0"/>
          </a:p>
          <a:p>
            <a:pPr>
              <a:buFontTx/>
              <a:buNone/>
            </a:pPr>
            <a:r>
              <a:rPr lang="en-US" altLang="en-US" b="1" dirty="0" smtClean="0"/>
              <a:t>(3) Orientation assignment</a:t>
            </a:r>
          </a:p>
          <a:p>
            <a:pPr lvl="1"/>
            <a:r>
              <a:rPr lang="en-US" altLang="en-US" dirty="0" smtClean="0"/>
              <a:t>Assign one or more orientations to each </a:t>
            </a:r>
            <a:r>
              <a:rPr lang="en-US" altLang="en-US" dirty="0" err="1" smtClean="0"/>
              <a:t>keypoint</a:t>
            </a:r>
            <a:r>
              <a:rPr lang="en-US" altLang="en-US" dirty="0" smtClean="0"/>
              <a:t>.</a:t>
            </a:r>
          </a:p>
          <a:p>
            <a:pPr>
              <a:buFontTx/>
              <a:buNone/>
            </a:pPr>
            <a:r>
              <a:rPr lang="en-US" altLang="en-US" b="1" dirty="0" smtClean="0"/>
              <a:t>(4) </a:t>
            </a:r>
            <a:r>
              <a:rPr lang="en-US" altLang="en-US" b="1" dirty="0" err="1" smtClean="0"/>
              <a:t>Keypoint</a:t>
            </a:r>
            <a:r>
              <a:rPr lang="en-US" altLang="en-US" b="1" dirty="0" smtClean="0"/>
              <a:t> descriptor</a:t>
            </a:r>
          </a:p>
          <a:p>
            <a:pPr lvl="1"/>
            <a:r>
              <a:rPr lang="en-US" altLang="en-US" dirty="0" smtClean="0"/>
              <a:t>Use local image gradients at the selected scale.</a:t>
            </a:r>
            <a:endParaRPr lang="en-US" altLang="en-US" b="1" dirty="0" smtClean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04800" y="5773738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Lowe, “Distinctive Image Features from Scale-Invariant Keypoints”, </a:t>
            </a:r>
            <a:r>
              <a:rPr kumimoji="0" lang="en-US" alt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International Journal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Computer Vision</a:t>
            </a:r>
            <a:r>
              <a:rPr kumimoji="0" lang="en-US" altLang="en-US" sz="16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60(2):91-110, 2004. </a:t>
            </a:r>
          </a:p>
        </p:txBody>
      </p:sp>
    </p:spTree>
    <p:extLst>
      <p:ext uri="{BB962C8B-B14F-4D97-AF65-F5344CB8AC3E}">
        <p14:creationId xmlns:p14="http://schemas.microsoft.com/office/powerpoint/2010/main" val="12456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8077200" cy="1066800"/>
          </a:xfrm>
        </p:spPr>
        <p:txBody>
          <a:bodyPr lIns="91440" tIns="45720" rIns="91440" bIns="45720"/>
          <a:lstStyle/>
          <a:p>
            <a:r>
              <a:rPr lang="en-US" altLang="en-US" smtClean="0"/>
              <a:t>4. Keypoint Descriptor (cont’d)</a:t>
            </a:r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4"/>
          <a:stretch>
            <a:fillRect/>
          </a:stretch>
        </p:blipFill>
        <p:spPr bwMode="auto">
          <a:xfrm>
            <a:off x="6629400" y="3429000"/>
            <a:ext cx="217963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1748" name="Rectangle 35"/>
          <p:cNvSpPr>
            <a:spLocks noChangeArrowheads="1"/>
          </p:cNvSpPr>
          <p:nvPr/>
        </p:nvSpPr>
        <p:spPr bwMode="auto">
          <a:xfrm>
            <a:off x="6134100" y="5867400"/>
            <a:ext cx="3009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16 histograms x 8 orientations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             = 128 features</a:t>
            </a:r>
          </a:p>
        </p:txBody>
      </p:sp>
      <p:sp>
        <p:nvSpPr>
          <p:cNvPr id="31749" name="Rectangle 36"/>
          <p:cNvSpPr>
            <a:spLocks noChangeArrowheads="1"/>
          </p:cNvSpPr>
          <p:nvPr/>
        </p:nvSpPr>
        <p:spPr bwMode="auto">
          <a:xfrm>
            <a:off x="228600" y="1752600"/>
            <a:ext cx="25146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altLang="en-US" sz="2400">
                <a:solidFill>
                  <a:srgbClr val="FFFFFF"/>
                </a:solidFill>
                <a:ea typeface="ＭＳ Ｐゴシック" pitchFamily="34" charset="-128"/>
              </a:rPr>
              <a:t>Take a 16 x16 window around detected interest point.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endParaRPr kumimoji="0" lang="en-US" altLang="en-US" sz="2400">
              <a:solidFill>
                <a:srgbClr val="FFFFFF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altLang="en-US" sz="2400">
                <a:solidFill>
                  <a:srgbClr val="FFFFFF"/>
                </a:solidFill>
                <a:ea typeface="ＭＳ Ｐゴシック" pitchFamily="34" charset="-128"/>
              </a:rPr>
              <a:t>Divide into a 4x4 grid of cells.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endParaRPr kumimoji="0" lang="en-US" altLang="en-US" sz="2400">
              <a:solidFill>
                <a:srgbClr val="FFFFFF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altLang="en-US" sz="2400">
                <a:solidFill>
                  <a:srgbClr val="FFFFFF"/>
                </a:solidFill>
                <a:ea typeface="ＭＳ Ｐゴシック" pitchFamily="34" charset="-128"/>
              </a:rPr>
              <a:t>Compute histogram in each cell.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2"/>
          <a:stretch>
            <a:fillRect/>
          </a:stretch>
        </p:blipFill>
        <p:spPr bwMode="auto">
          <a:xfrm>
            <a:off x="2667000" y="3352800"/>
            <a:ext cx="22098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15065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6934200" y="22860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>
                <a:solidFill>
                  <a:srgbClr val="FFFFFF"/>
                </a:solidFill>
                <a:ea typeface="ＭＳ Ｐゴシック" pitchFamily="34" charset="-128"/>
              </a:rPr>
              <a:t>(8 bins)</a:t>
            </a: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31753" name="Right Arrow 9"/>
          <p:cNvSpPr>
            <a:spLocks noChangeArrowheads="1"/>
          </p:cNvSpPr>
          <p:nvPr/>
        </p:nvSpPr>
        <p:spPr bwMode="auto">
          <a:xfrm>
            <a:off x="5257800" y="4267200"/>
            <a:ext cx="1066800" cy="6858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372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1440</Words>
  <Application>Microsoft Office PowerPoint</Application>
  <PresentationFormat>On-screen Show (4:3)</PresentationFormat>
  <Paragraphs>299</Paragraphs>
  <Slides>40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Office Theme</vt:lpstr>
      <vt:lpstr>Contemporary</vt:lpstr>
      <vt:lpstr>1_Contemporary</vt:lpstr>
      <vt:lpstr>2_Contemporary</vt:lpstr>
      <vt:lpstr>3_Contemporary</vt:lpstr>
      <vt:lpstr>4_Contemporary</vt:lpstr>
      <vt:lpstr>5_Contemporary</vt:lpstr>
      <vt:lpstr>CorelPhotoPaint.Image.8</vt:lpstr>
      <vt:lpstr>Equation</vt:lpstr>
      <vt:lpstr>משוואה</vt:lpstr>
      <vt:lpstr>Corel PHOTO-PAINT 8.0 Image</vt:lpstr>
      <vt:lpstr>Bitmap Image</vt:lpstr>
      <vt:lpstr>MathType 6.0 Equation</vt:lpstr>
      <vt:lpstr>Recognizing specific objects Matching with SIFT</vt:lpstr>
      <vt:lpstr>Applications of SIFT</vt:lpstr>
      <vt:lpstr>Object Recognition</vt:lpstr>
      <vt:lpstr>Object Categorization</vt:lpstr>
      <vt:lpstr>Location recognition</vt:lpstr>
      <vt:lpstr>Robot Localization</vt:lpstr>
      <vt:lpstr>Map continuously built over time</vt:lpstr>
      <vt:lpstr>SIFT Computation – Steps</vt:lpstr>
      <vt:lpstr>4. Keypoint Descriptor (cont’d)</vt:lpstr>
      <vt:lpstr>Matching SIFT features</vt:lpstr>
      <vt:lpstr>Matching SIFT features (cont’d)</vt:lpstr>
      <vt:lpstr>PowerPoint Presentation</vt:lpstr>
      <vt:lpstr>Matching SIFT features (cont’d)</vt:lpstr>
      <vt:lpstr>Matching SIFT features (cont’d)</vt:lpstr>
      <vt:lpstr>PowerPoint Presentation</vt:lpstr>
      <vt:lpstr>SURF: Speeded Up Robust Features</vt:lpstr>
      <vt:lpstr>Integral Image</vt:lpstr>
      <vt:lpstr>SURF: Speeded Up Robust Features (cont’d)</vt:lpstr>
      <vt:lpstr>SURF: Speeded Up Robust Features (cont’d)</vt:lpstr>
      <vt:lpstr>SURF: Speeded Up Robust Features (cont’d)</vt:lpstr>
      <vt:lpstr>SURF: Speeded Up Robust Features (cont’d)</vt:lpstr>
      <vt:lpstr>SURF: Speeded Up Robust Features (cont’d)</vt:lpstr>
      <vt:lpstr>SURF: Speeded Up Robust Features (cont’d)</vt:lpstr>
      <vt:lpstr>SURF: Speeded Up Robust Features (cont’d)</vt:lpstr>
      <vt:lpstr>SURF: Speeded Up Robust Features (cont’d)</vt:lpstr>
      <vt:lpstr>SURF: Speeded Up Robust Features (cont’d)</vt:lpstr>
      <vt:lpstr>SURF: Speeded Up Robust Features</vt:lpstr>
      <vt:lpstr>About matching…</vt:lpstr>
      <vt:lpstr>Hough Transform Clustering</vt:lpstr>
      <vt:lpstr>Hough Transform Example (Simplified)</vt:lpstr>
      <vt:lpstr>Hough Transform Example (Simplified)</vt:lpstr>
      <vt:lpstr>Hough Transform Example (Simplified)</vt:lpstr>
      <vt:lpstr>Hough Transform Example (Simplified)</vt:lpstr>
      <vt:lpstr>3. Feature matching</vt:lpstr>
      <vt:lpstr>3. Feature matching</vt:lpstr>
      <vt:lpstr>Two View Geometry (simple cases)</vt:lpstr>
      <vt:lpstr>Camera Rotation</vt:lpstr>
      <vt:lpstr>Planar Scenes</vt:lpstr>
      <vt:lpstr>Summary:  Two Views Related by Homography</vt:lpstr>
      <vt:lpstr>OpenCV packages</vt:lpstr>
    </vt:vector>
  </TitlesOfParts>
  <Company>UMIACS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Recognition</dc:title>
  <dc:creator>fer</dc:creator>
  <cp:lastModifiedBy>fer</cp:lastModifiedBy>
  <cp:revision>7</cp:revision>
  <dcterms:created xsi:type="dcterms:W3CDTF">2016-04-28T03:38:00Z</dcterms:created>
  <dcterms:modified xsi:type="dcterms:W3CDTF">2016-04-28T04:45:21Z</dcterms:modified>
</cp:coreProperties>
</file>